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handoutMasterIdLst>
    <p:handoutMasterId r:id="rId25"/>
  </p:handoutMasterIdLst>
  <p:sldIdLst>
    <p:sldId id="256" r:id="rId2"/>
    <p:sldId id="381" r:id="rId3"/>
    <p:sldId id="382" r:id="rId4"/>
    <p:sldId id="383" r:id="rId5"/>
    <p:sldId id="384" r:id="rId6"/>
    <p:sldId id="386" r:id="rId7"/>
    <p:sldId id="389" r:id="rId8"/>
    <p:sldId id="390" r:id="rId9"/>
    <p:sldId id="385" r:id="rId10"/>
    <p:sldId id="391" r:id="rId11"/>
    <p:sldId id="392" r:id="rId12"/>
    <p:sldId id="387" r:id="rId13"/>
    <p:sldId id="388" r:id="rId14"/>
    <p:sldId id="393" r:id="rId15"/>
    <p:sldId id="395" r:id="rId16"/>
    <p:sldId id="394" r:id="rId17"/>
    <p:sldId id="396" r:id="rId18"/>
    <p:sldId id="397" r:id="rId19"/>
    <p:sldId id="398" r:id="rId20"/>
    <p:sldId id="399" r:id="rId21"/>
    <p:sldId id="400" r:id="rId22"/>
    <p:sldId id="380" r:id="rId23"/>
  </p:sldIdLst>
  <p:sldSz cx="9144000" cy="6858000" type="screen4x3"/>
  <p:notesSz cx="6797675" cy="9929813"/>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118D96A-8135-7742-8672-BDD8E2678190}">
          <p14:sldIdLst>
            <p14:sldId id="256"/>
            <p14:sldId id="381"/>
            <p14:sldId id="382"/>
            <p14:sldId id="383"/>
            <p14:sldId id="384"/>
            <p14:sldId id="386"/>
            <p14:sldId id="389"/>
            <p14:sldId id="390"/>
            <p14:sldId id="385"/>
            <p14:sldId id="391"/>
            <p14:sldId id="392"/>
            <p14:sldId id="387"/>
            <p14:sldId id="388"/>
            <p14:sldId id="393"/>
            <p14:sldId id="395"/>
            <p14:sldId id="394"/>
            <p14:sldId id="396"/>
            <p14:sldId id="397"/>
            <p14:sldId id="398"/>
            <p14:sldId id="399"/>
            <p14:sldId id="400"/>
            <p14:sldId id="38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이선화" initials="이"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4" autoAdjust="0"/>
    <p:restoredTop sz="94674" autoAdjust="0"/>
  </p:normalViewPr>
  <p:slideViewPr>
    <p:cSldViewPr snapToGrid="0">
      <p:cViewPr varScale="1">
        <p:scale>
          <a:sx n="110" d="100"/>
          <a:sy n="110" d="100"/>
        </p:scale>
        <p:origin x="194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1" y="0"/>
            <a:ext cx="2945659" cy="498215"/>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50444" y="0"/>
            <a:ext cx="2945659" cy="498215"/>
          </a:xfrm>
          <a:prstGeom prst="rect">
            <a:avLst/>
          </a:prstGeom>
        </p:spPr>
        <p:txBody>
          <a:bodyPr vert="horz" lIns="91440" tIns="45720" rIns="91440" bIns="45720" rtlCol="0"/>
          <a:lstStyle>
            <a:lvl1pPr algn="r">
              <a:defRPr sz="1200"/>
            </a:lvl1pPr>
          </a:lstStyle>
          <a:p>
            <a:fld id="{0DAB5F46-9C89-419F-B991-CEA7B2323353}" type="datetimeFigureOut">
              <a:rPr lang="ko-KR" altLang="en-US" smtClean="0"/>
              <a:t>2018-02-22</a:t>
            </a:fld>
            <a:endParaRPr lang="ko-KR" altLang="en-US"/>
          </a:p>
        </p:txBody>
      </p:sp>
      <p:sp>
        <p:nvSpPr>
          <p:cNvPr id="4" name="바닥글 개체 틀 3"/>
          <p:cNvSpPr>
            <a:spLocks noGrp="1"/>
          </p:cNvSpPr>
          <p:nvPr>
            <p:ph type="ftr" sz="quarter" idx="2"/>
          </p:nvPr>
        </p:nvSpPr>
        <p:spPr>
          <a:xfrm>
            <a:off x="1" y="9431600"/>
            <a:ext cx="2945659" cy="498215"/>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50444" y="9431600"/>
            <a:ext cx="2945659" cy="498215"/>
          </a:xfrm>
          <a:prstGeom prst="rect">
            <a:avLst/>
          </a:prstGeom>
        </p:spPr>
        <p:txBody>
          <a:bodyPr vert="horz" lIns="91440" tIns="45720" rIns="91440" bIns="45720" rtlCol="0" anchor="b"/>
          <a:lstStyle>
            <a:lvl1pPr algn="r">
              <a:defRPr sz="1200"/>
            </a:lvl1pPr>
          </a:lstStyle>
          <a:p>
            <a:fld id="{7FB8B73D-553F-488D-A0C2-01A4613AD905}" type="slidenum">
              <a:rPr lang="ko-KR" altLang="en-US" smtClean="0"/>
              <a:t>‹#›</a:t>
            </a:fld>
            <a:endParaRPr lang="ko-KR" altLang="en-US"/>
          </a:p>
        </p:txBody>
      </p:sp>
    </p:spTree>
    <p:extLst>
      <p:ext uri="{BB962C8B-B14F-4D97-AF65-F5344CB8AC3E}">
        <p14:creationId xmlns:p14="http://schemas.microsoft.com/office/powerpoint/2010/main" val="30695217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84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49689" y="0"/>
            <a:ext cx="2946400" cy="498475"/>
          </a:xfrm>
          <a:prstGeom prst="rect">
            <a:avLst/>
          </a:prstGeom>
        </p:spPr>
        <p:txBody>
          <a:bodyPr vert="horz" lIns="91440" tIns="45720" rIns="91440" bIns="45720" rtlCol="0"/>
          <a:lstStyle>
            <a:lvl1pPr algn="r">
              <a:defRPr sz="1200"/>
            </a:lvl1pPr>
          </a:lstStyle>
          <a:p>
            <a:fld id="{A8F443BB-8A2E-6E46-A5EE-3DA221B2B6A4}" type="datetimeFigureOut">
              <a:rPr lang="en-US" smtClean="0"/>
              <a:t>2/22/2018</a:t>
            </a:fld>
            <a:endParaRPr lang="en-US"/>
          </a:p>
        </p:txBody>
      </p:sp>
      <p:sp>
        <p:nvSpPr>
          <p:cNvPr id="4" name="Slide Image Placeholder 3"/>
          <p:cNvSpPr>
            <a:spLocks noGrp="1" noRot="1" noChangeAspect="1"/>
          </p:cNvSpPr>
          <p:nvPr>
            <p:ph type="sldImg" idx="2"/>
          </p:nvPr>
        </p:nvSpPr>
        <p:spPr>
          <a:xfrm>
            <a:off x="1166813" y="1241425"/>
            <a:ext cx="4464050" cy="3349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450" y="4778375"/>
            <a:ext cx="5438775" cy="39100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31338"/>
            <a:ext cx="2946400" cy="4984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49689" y="9431338"/>
            <a:ext cx="2946400" cy="498475"/>
          </a:xfrm>
          <a:prstGeom prst="rect">
            <a:avLst/>
          </a:prstGeom>
        </p:spPr>
        <p:txBody>
          <a:bodyPr vert="horz" lIns="91440" tIns="45720" rIns="91440" bIns="45720" rtlCol="0" anchor="b"/>
          <a:lstStyle>
            <a:lvl1pPr algn="r">
              <a:defRPr sz="1200"/>
            </a:lvl1pPr>
          </a:lstStyle>
          <a:p>
            <a:fld id="{CE5F8EBC-4729-A249-8C84-6A244D859053}" type="slidenum">
              <a:rPr lang="en-US" smtClean="0"/>
              <a:t>‹#›</a:t>
            </a:fld>
            <a:endParaRPr lang="en-US"/>
          </a:p>
        </p:txBody>
      </p:sp>
    </p:spTree>
    <p:extLst>
      <p:ext uri="{BB962C8B-B14F-4D97-AF65-F5344CB8AC3E}">
        <p14:creationId xmlns:p14="http://schemas.microsoft.com/office/powerpoint/2010/main" val="909376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ko-KR" altLang="en-US"/>
              <a:t>마스터 제목 스타일 편집</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E40FE367-298C-4C4D-8F2C-C9CFCAD3AC15}" type="datetime1">
              <a:rPr lang="ko-KR" altLang="en-US" smtClean="0"/>
              <a:t>2018-02-22</a:t>
            </a:fld>
            <a:endParaRPr lang="ko-KR" altLang="en-US"/>
          </a:p>
        </p:txBody>
      </p:sp>
      <p:sp>
        <p:nvSpPr>
          <p:cNvPr id="5" name="Footer Placeholder 4"/>
          <p:cNvSpPr>
            <a:spLocks noGrp="1"/>
          </p:cNvSpPr>
          <p:nvPr>
            <p:ph type="ftr" sz="quarter" idx="11"/>
          </p:nvPr>
        </p:nvSpPr>
        <p:spPr/>
        <p:txBody>
          <a:bodyPr/>
          <a:lstStyle/>
          <a:p>
            <a:r>
              <a:rPr lang="ko-KR" altLang="en-US" smtClean="0"/>
              <a:t> 융합데이터분석연구실</a:t>
            </a:r>
            <a:endParaRPr lang="ko-KR" altLang="en-US"/>
          </a:p>
        </p:txBody>
      </p:sp>
      <p:sp>
        <p:nvSpPr>
          <p:cNvPr id="6" name="Slide Number Placeholder 5"/>
          <p:cNvSpPr>
            <a:spLocks noGrp="1"/>
          </p:cNvSpPr>
          <p:nvPr>
            <p:ph type="sldNum" sz="quarter" idx="12"/>
          </p:nvPr>
        </p:nvSpPr>
        <p:spPr/>
        <p:txBody>
          <a:bodyPr/>
          <a:lstStyle/>
          <a:p>
            <a:fld id="{8E080A91-8C66-4AE5-8E27-69FF7A7CB2E0}" type="slidenum">
              <a:rPr lang="ko-KR" altLang="en-US" smtClean="0"/>
              <a:t>‹#›</a:t>
            </a:fld>
            <a:endParaRPr lang="ko-KR" altLang="en-US"/>
          </a:p>
        </p:txBody>
      </p:sp>
    </p:spTree>
    <p:extLst>
      <p:ext uri="{BB962C8B-B14F-4D97-AF65-F5344CB8AC3E}">
        <p14:creationId xmlns:p14="http://schemas.microsoft.com/office/powerpoint/2010/main" val="23095840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08567FAE-D7B9-4A2F-BD32-E5E19D7E23E1}" type="datetime1">
              <a:rPr lang="ko-KR" altLang="en-US" smtClean="0"/>
              <a:t>2018-02-22</a:t>
            </a:fld>
            <a:endParaRPr lang="ko-KR" altLang="en-US"/>
          </a:p>
        </p:txBody>
      </p:sp>
      <p:sp>
        <p:nvSpPr>
          <p:cNvPr id="5" name="Footer Placeholder 4"/>
          <p:cNvSpPr>
            <a:spLocks noGrp="1"/>
          </p:cNvSpPr>
          <p:nvPr>
            <p:ph type="ftr" sz="quarter" idx="11"/>
          </p:nvPr>
        </p:nvSpPr>
        <p:spPr/>
        <p:txBody>
          <a:bodyPr/>
          <a:lstStyle/>
          <a:p>
            <a:r>
              <a:rPr lang="ko-KR" altLang="en-US" smtClean="0"/>
              <a:t> 융합데이터분석연구실</a:t>
            </a:r>
            <a:endParaRPr lang="ko-KR" altLang="en-US"/>
          </a:p>
        </p:txBody>
      </p:sp>
      <p:sp>
        <p:nvSpPr>
          <p:cNvPr id="6" name="Slide Number Placeholder 5"/>
          <p:cNvSpPr>
            <a:spLocks noGrp="1"/>
          </p:cNvSpPr>
          <p:nvPr>
            <p:ph type="sldNum" sz="quarter" idx="12"/>
          </p:nvPr>
        </p:nvSpPr>
        <p:spPr/>
        <p:txBody>
          <a:bodyPr/>
          <a:lstStyle/>
          <a:p>
            <a:fld id="{8E080A91-8C66-4AE5-8E27-69FF7A7CB2E0}" type="slidenum">
              <a:rPr lang="ko-KR" altLang="en-US" smtClean="0"/>
              <a:t>‹#›</a:t>
            </a:fld>
            <a:endParaRPr lang="ko-KR" altLang="en-US"/>
          </a:p>
        </p:txBody>
      </p:sp>
    </p:spTree>
    <p:extLst>
      <p:ext uri="{BB962C8B-B14F-4D97-AF65-F5344CB8AC3E}">
        <p14:creationId xmlns:p14="http://schemas.microsoft.com/office/powerpoint/2010/main" val="2020984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547EE8E0-339D-48AB-9280-AF60B6F9E23E}" type="datetime1">
              <a:rPr lang="ko-KR" altLang="en-US" smtClean="0"/>
              <a:t>2018-02-22</a:t>
            </a:fld>
            <a:endParaRPr lang="ko-KR" altLang="en-US"/>
          </a:p>
        </p:txBody>
      </p:sp>
      <p:sp>
        <p:nvSpPr>
          <p:cNvPr id="5" name="Footer Placeholder 4"/>
          <p:cNvSpPr>
            <a:spLocks noGrp="1"/>
          </p:cNvSpPr>
          <p:nvPr>
            <p:ph type="ftr" sz="quarter" idx="11"/>
          </p:nvPr>
        </p:nvSpPr>
        <p:spPr/>
        <p:txBody>
          <a:bodyPr/>
          <a:lstStyle/>
          <a:p>
            <a:r>
              <a:rPr lang="ko-KR" altLang="en-US" smtClean="0"/>
              <a:t> 융합데이터분석연구실</a:t>
            </a:r>
            <a:endParaRPr lang="ko-KR" altLang="en-US"/>
          </a:p>
        </p:txBody>
      </p:sp>
      <p:sp>
        <p:nvSpPr>
          <p:cNvPr id="6" name="Slide Number Placeholder 5"/>
          <p:cNvSpPr>
            <a:spLocks noGrp="1"/>
          </p:cNvSpPr>
          <p:nvPr>
            <p:ph type="sldNum" sz="quarter" idx="12"/>
          </p:nvPr>
        </p:nvSpPr>
        <p:spPr/>
        <p:txBody>
          <a:bodyPr/>
          <a:lstStyle/>
          <a:p>
            <a:fld id="{8E080A91-8C66-4AE5-8E27-69FF7A7CB2E0}" type="slidenum">
              <a:rPr lang="ko-KR" altLang="en-US" smtClean="0"/>
              <a:t>‹#›</a:t>
            </a:fld>
            <a:endParaRPr lang="ko-KR" altLang="en-US"/>
          </a:p>
        </p:txBody>
      </p:sp>
    </p:spTree>
    <p:extLst>
      <p:ext uri="{BB962C8B-B14F-4D97-AF65-F5344CB8AC3E}">
        <p14:creationId xmlns:p14="http://schemas.microsoft.com/office/powerpoint/2010/main" val="3224480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a:xfrm>
            <a:off x="0" y="-2266"/>
            <a:ext cx="9144000" cy="1393184"/>
          </a:xfrm>
          <a:solidFill>
            <a:schemeClr val="tx1"/>
          </a:solidFill>
        </p:spPr>
        <p:txBody>
          <a:bodyPr>
            <a:normAutofit/>
          </a:bodyPr>
          <a:lstStyle>
            <a:lvl1pPr>
              <a:defRPr sz="4000">
                <a:solidFill>
                  <a:schemeClr val="bg1"/>
                </a:solidFill>
              </a:defRPr>
            </a:lvl1pPr>
          </a:lstStyle>
          <a:p>
            <a:r>
              <a:rPr lang="ko-KR" altLang="en-US" dirty="0"/>
              <a:t>마스터 제목 스타일 편집</a:t>
            </a:r>
            <a:endParaRPr lang="en-US" dirty="0"/>
          </a:p>
        </p:txBody>
      </p:sp>
      <p:sp>
        <p:nvSpPr>
          <p:cNvPr id="4" name="Date Placeholder 3"/>
          <p:cNvSpPr>
            <a:spLocks noGrp="1"/>
          </p:cNvSpPr>
          <p:nvPr>
            <p:ph type="dt" sz="half" idx="10"/>
          </p:nvPr>
        </p:nvSpPr>
        <p:spPr>
          <a:xfrm>
            <a:off x="0" y="6576107"/>
            <a:ext cx="2057400" cy="365125"/>
          </a:xfrm>
        </p:spPr>
        <p:txBody>
          <a:bodyPr/>
          <a:lstStyle/>
          <a:p>
            <a:fld id="{A64E83F7-B54A-4467-AE40-4169B6BB3B4B}" type="datetime1">
              <a:rPr lang="ko-KR" altLang="en-US" smtClean="0"/>
              <a:t>2018-02-22</a:t>
            </a:fld>
            <a:endParaRPr lang="ko-KR" altLang="en-US"/>
          </a:p>
        </p:txBody>
      </p:sp>
      <p:sp>
        <p:nvSpPr>
          <p:cNvPr id="5" name="Footer Placeholder 4"/>
          <p:cNvSpPr>
            <a:spLocks noGrp="1"/>
          </p:cNvSpPr>
          <p:nvPr>
            <p:ph type="ftr" sz="quarter" idx="11"/>
          </p:nvPr>
        </p:nvSpPr>
        <p:spPr>
          <a:xfrm>
            <a:off x="3028950" y="6576107"/>
            <a:ext cx="3086100" cy="365125"/>
          </a:xfrm>
        </p:spPr>
        <p:txBody>
          <a:bodyPr/>
          <a:lstStyle/>
          <a:p>
            <a:r>
              <a:rPr lang="en-US" altLang="ko-KR" dirty="0"/>
              <a:t> </a:t>
            </a:r>
            <a:r>
              <a:rPr lang="ko-KR" altLang="en-US" dirty="0"/>
              <a:t>융합데이터분석연구실</a:t>
            </a:r>
          </a:p>
        </p:txBody>
      </p:sp>
      <p:sp>
        <p:nvSpPr>
          <p:cNvPr id="6" name="Slide Number Placeholder 5"/>
          <p:cNvSpPr>
            <a:spLocks noGrp="1"/>
          </p:cNvSpPr>
          <p:nvPr>
            <p:ph type="sldNum" sz="quarter" idx="12"/>
          </p:nvPr>
        </p:nvSpPr>
        <p:spPr>
          <a:xfrm>
            <a:off x="7086600" y="6576106"/>
            <a:ext cx="2057400" cy="365125"/>
          </a:xfrm>
        </p:spPr>
        <p:txBody>
          <a:bodyPr/>
          <a:lstStyle/>
          <a:p>
            <a:fld id="{8E080A91-8C66-4AE5-8E27-69FF7A7CB2E0}" type="slidenum">
              <a:rPr lang="ko-KR" altLang="en-US" smtClean="0"/>
              <a:t>‹#›</a:t>
            </a:fld>
            <a:endParaRPr lang="ko-KR" altLang="en-US"/>
          </a:p>
        </p:txBody>
      </p:sp>
      <p:sp>
        <p:nvSpPr>
          <p:cNvPr id="7" name="Content Placeholder 6"/>
          <p:cNvSpPr>
            <a:spLocks noGrp="1"/>
          </p:cNvSpPr>
          <p:nvPr>
            <p:ph sz="quarter" idx="13" hasCustomPrompt="1"/>
          </p:nvPr>
        </p:nvSpPr>
        <p:spPr>
          <a:xfrm>
            <a:off x="0" y="6387839"/>
            <a:ext cx="8915400" cy="182563"/>
          </a:xfrm>
        </p:spPr>
        <p:txBody>
          <a:bodyPr>
            <a:noAutofit/>
          </a:bodyPr>
          <a:lstStyle>
            <a:lvl1pPr marL="0" indent="0">
              <a:buNone/>
              <a:defRPr sz="1400"/>
            </a:lvl1pPr>
          </a:lstStyle>
          <a:p>
            <a:pPr lvl="0"/>
            <a:r>
              <a:rPr lang="en-US" dirty="0"/>
              <a:t>Source : </a:t>
            </a:r>
          </a:p>
        </p:txBody>
      </p:sp>
    </p:spTree>
    <p:extLst>
      <p:ext uri="{BB962C8B-B14F-4D97-AF65-F5344CB8AC3E}">
        <p14:creationId xmlns:p14="http://schemas.microsoft.com/office/powerpoint/2010/main" val="31794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ko-KR" altLang="en-US"/>
              <a:t>마스터 제목 스타일 편집</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6E718BB1-9E0B-48F4-90C9-364E6193E9D6}" type="datetime1">
              <a:rPr lang="ko-KR" altLang="en-US" smtClean="0"/>
              <a:t>2018-02-22</a:t>
            </a:fld>
            <a:endParaRPr lang="ko-KR" altLang="en-US"/>
          </a:p>
        </p:txBody>
      </p:sp>
      <p:sp>
        <p:nvSpPr>
          <p:cNvPr id="5" name="Footer Placeholder 4"/>
          <p:cNvSpPr>
            <a:spLocks noGrp="1"/>
          </p:cNvSpPr>
          <p:nvPr>
            <p:ph type="ftr" sz="quarter" idx="11"/>
          </p:nvPr>
        </p:nvSpPr>
        <p:spPr/>
        <p:txBody>
          <a:bodyPr/>
          <a:lstStyle/>
          <a:p>
            <a:r>
              <a:rPr lang="ko-KR" altLang="en-US" smtClean="0"/>
              <a:t> 융합데이터분석연구실</a:t>
            </a:r>
            <a:endParaRPr lang="ko-KR" altLang="en-US"/>
          </a:p>
        </p:txBody>
      </p:sp>
      <p:sp>
        <p:nvSpPr>
          <p:cNvPr id="6" name="Slide Number Placeholder 5"/>
          <p:cNvSpPr>
            <a:spLocks noGrp="1"/>
          </p:cNvSpPr>
          <p:nvPr>
            <p:ph type="sldNum" sz="quarter" idx="12"/>
          </p:nvPr>
        </p:nvSpPr>
        <p:spPr/>
        <p:txBody>
          <a:bodyPr/>
          <a:lstStyle/>
          <a:p>
            <a:fld id="{8E080A91-8C66-4AE5-8E27-69FF7A7CB2E0}" type="slidenum">
              <a:rPr lang="ko-KR" altLang="en-US" smtClean="0"/>
              <a:t>‹#›</a:t>
            </a:fld>
            <a:endParaRPr lang="ko-KR" altLang="en-US"/>
          </a:p>
        </p:txBody>
      </p:sp>
    </p:spTree>
    <p:extLst>
      <p:ext uri="{BB962C8B-B14F-4D97-AF65-F5344CB8AC3E}">
        <p14:creationId xmlns:p14="http://schemas.microsoft.com/office/powerpoint/2010/main" val="3072283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Date Placeholder 4"/>
          <p:cNvSpPr>
            <a:spLocks noGrp="1"/>
          </p:cNvSpPr>
          <p:nvPr>
            <p:ph type="dt" sz="half" idx="10"/>
          </p:nvPr>
        </p:nvSpPr>
        <p:spPr/>
        <p:txBody>
          <a:bodyPr/>
          <a:lstStyle/>
          <a:p>
            <a:fld id="{940A4D09-91A7-4FC1-9BA1-E988B03BBE41}" type="datetime1">
              <a:rPr lang="ko-KR" altLang="en-US" smtClean="0"/>
              <a:t>2018-02-22</a:t>
            </a:fld>
            <a:endParaRPr lang="ko-KR" altLang="en-US"/>
          </a:p>
        </p:txBody>
      </p:sp>
      <p:sp>
        <p:nvSpPr>
          <p:cNvPr id="6" name="Footer Placeholder 5"/>
          <p:cNvSpPr>
            <a:spLocks noGrp="1"/>
          </p:cNvSpPr>
          <p:nvPr>
            <p:ph type="ftr" sz="quarter" idx="11"/>
          </p:nvPr>
        </p:nvSpPr>
        <p:spPr/>
        <p:txBody>
          <a:bodyPr/>
          <a:lstStyle/>
          <a:p>
            <a:r>
              <a:rPr lang="ko-KR" altLang="en-US" smtClean="0"/>
              <a:t> 융합데이터분석연구실</a:t>
            </a:r>
            <a:endParaRPr lang="ko-KR" altLang="en-US"/>
          </a:p>
        </p:txBody>
      </p:sp>
      <p:sp>
        <p:nvSpPr>
          <p:cNvPr id="7" name="Slide Number Placeholder 6"/>
          <p:cNvSpPr>
            <a:spLocks noGrp="1"/>
          </p:cNvSpPr>
          <p:nvPr>
            <p:ph type="sldNum" sz="quarter" idx="12"/>
          </p:nvPr>
        </p:nvSpPr>
        <p:spPr/>
        <p:txBody>
          <a:bodyPr/>
          <a:lstStyle/>
          <a:p>
            <a:fld id="{8E080A91-8C66-4AE5-8E27-69FF7A7CB2E0}" type="slidenum">
              <a:rPr lang="ko-KR" altLang="en-US" smtClean="0"/>
              <a:t>‹#›</a:t>
            </a:fld>
            <a:endParaRPr lang="ko-KR" altLang="en-US"/>
          </a:p>
        </p:txBody>
      </p:sp>
    </p:spTree>
    <p:extLst>
      <p:ext uri="{BB962C8B-B14F-4D97-AF65-F5344CB8AC3E}">
        <p14:creationId xmlns:p14="http://schemas.microsoft.com/office/powerpoint/2010/main" val="2366282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Content Placeholder 3"/>
          <p:cNvSpPr>
            <a:spLocks noGrp="1"/>
          </p:cNvSpPr>
          <p:nvPr>
            <p:ph sz="half" idx="2"/>
          </p:nvPr>
        </p:nvSpPr>
        <p:spPr>
          <a:xfrm>
            <a:off x="629842" y="2505075"/>
            <a:ext cx="3868340"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Content Placeholder 5"/>
          <p:cNvSpPr>
            <a:spLocks noGrp="1"/>
          </p:cNvSpPr>
          <p:nvPr>
            <p:ph sz="quarter" idx="4"/>
          </p:nvPr>
        </p:nvSpPr>
        <p:spPr>
          <a:xfrm>
            <a:off x="4629150" y="2505075"/>
            <a:ext cx="3887391"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7" name="Date Placeholder 6"/>
          <p:cNvSpPr>
            <a:spLocks noGrp="1"/>
          </p:cNvSpPr>
          <p:nvPr>
            <p:ph type="dt" sz="half" idx="10"/>
          </p:nvPr>
        </p:nvSpPr>
        <p:spPr/>
        <p:txBody>
          <a:bodyPr/>
          <a:lstStyle/>
          <a:p>
            <a:fld id="{86EBDFD6-0CDB-427C-8DE8-F6B73DE6029E}" type="datetime1">
              <a:rPr lang="ko-KR" altLang="en-US" smtClean="0"/>
              <a:t>2018-02-22</a:t>
            </a:fld>
            <a:endParaRPr lang="ko-KR" altLang="en-US"/>
          </a:p>
        </p:txBody>
      </p:sp>
      <p:sp>
        <p:nvSpPr>
          <p:cNvPr id="8" name="Footer Placeholder 7"/>
          <p:cNvSpPr>
            <a:spLocks noGrp="1"/>
          </p:cNvSpPr>
          <p:nvPr>
            <p:ph type="ftr" sz="quarter" idx="11"/>
          </p:nvPr>
        </p:nvSpPr>
        <p:spPr/>
        <p:txBody>
          <a:bodyPr/>
          <a:lstStyle/>
          <a:p>
            <a:r>
              <a:rPr lang="ko-KR" altLang="en-US" smtClean="0"/>
              <a:t> 융합데이터분석연구실</a:t>
            </a:r>
            <a:endParaRPr lang="ko-KR" altLang="en-US"/>
          </a:p>
        </p:txBody>
      </p:sp>
      <p:sp>
        <p:nvSpPr>
          <p:cNvPr id="9" name="Slide Number Placeholder 8"/>
          <p:cNvSpPr>
            <a:spLocks noGrp="1"/>
          </p:cNvSpPr>
          <p:nvPr>
            <p:ph type="sldNum" sz="quarter" idx="12"/>
          </p:nvPr>
        </p:nvSpPr>
        <p:spPr/>
        <p:txBody>
          <a:bodyPr/>
          <a:lstStyle/>
          <a:p>
            <a:fld id="{8E080A91-8C66-4AE5-8E27-69FF7A7CB2E0}" type="slidenum">
              <a:rPr lang="ko-KR" altLang="en-US" smtClean="0"/>
              <a:t>‹#›</a:t>
            </a:fld>
            <a:endParaRPr lang="ko-KR" altLang="en-US"/>
          </a:p>
        </p:txBody>
      </p:sp>
    </p:spTree>
    <p:extLst>
      <p:ext uri="{BB962C8B-B14F-4D97-AF65-F5344CB8AC3E}">
        <p14:creationId xmlns:p14="http://schemas.microsoft.com/office/powerpoint/2010/main" val="1010040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108065EF-D420-4189-A8D9-FA6D857F3E32}" type="datetime1">
              <a:rPr lang="ko-KR" altLang="en-US" smtClean="0"/>
              <a:t>2018-02-22</a:t>
            </a:fld>
            <a:endParaRPr lang="ko-KR" altLang="en-US"/>
          </a:p>
        </p:txBody>
      </p:sp>
      <p:sp>
        <p:nvSpPr>
          <p:cNvPr id="4" name="Footer Placeholder 3"/>
          <p:cNvSpPr>
            <a:spLocks noGrp="1"/>
          </p:cNvSpPr>
          <p:nvPr>
            <p:ph type="ftr" sz="quarter" idx="11"/>
          </p:nvPr>
        </p:nvSpPr>
        <p:spPr/>
        <p:txBody>
          <a:bodyPr/>
          <a:lstStyle/>
          <a:p>
            <a:r>
              <a:rPr lang="ko-KR" altLang="en-US" smtClean="0"/>
              <a:t> 융합데이터분석연구실</a:t>
            </a:r>
            <a:endParaRPr lang="ko-KR" altLang="en-US"/>
          </a:p>
        </p:txBody>
      </p:sp>
      <p:sp>
        <p:nvSpPr>
          <p:cNvPr id="5" name="Slide Number Placeholder 4"/>
          <p:cNvSpPr>
            <a:spLocks noGrp="1"/>
          </p:cNvSpPr>
          <p:nvPr>
            <p:ph type="sldNum" sz="quarter" idx="12"/>
          </p:nvPr>
        </p:nvSpPr>
        <p:spPr/>
        <p:txBody>
          <a:bodyPr/>
          <a:lstStyle/>
          <a:p>
            <a:fld id="{8E080A91-8C66-4AE5-8E27-69FF7A7CB2E0}" type="slidenum">
              <a:rPr lang="ko-KR" altLang="en-US" smtClean="0"/>
              <a:t>‹#›</a:t>
            </a:fld>
            <a:endParaRPr lang="ko-KR" altLang="en-US"/>
          </a:p>
        </p:txBody>
      </p:sp>
    </p:spTree>
    <p:extLst>
      <p:ext uri="{BB962C8B-B14F-4D97-AF65-F5344CB8AC3E}">
        <p14:creationId xmlns:p14="http://schemas.microsoft.com/office/powerpoint/2010/main" val="32140223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7FABF-4FEE-45D7-A045-463A166BA7ED}" type="datetime1">
              <a:rPr lang="ko-KR" altLang="en-US" smtClean="0"/>
              <a:t>2018-02-22</a:t>
            </a:fld>
            <a:endParaRPr lang="ko-KR" altLang="en-US"/>
          </a:p>
        </p:txBody>
      </p:sp>
      <p:sp>
        <p:nvSpPr>
          <p:cNvPr id="3" name="Footer Placeholder 2"/>
          <p:cNvSpPr>
            <a:spLocks noGrp="1"/>
          </p:cNvSpPr>
          <p:nvPr>
            <p:ph type="ftr" sz="quarter" idx="11"/>
          </p:nvPr>
        </p:nvSpPr>
        <p:spPr/>
        <p:txBody>
          <a:bodyPr/>
          <a:lstStyle/>
          <a:p>
            <a:r>
              <a:rPr lang="ko-KR" altLang="en-US" smtClean="0"/>
              <a:t> 융합데이터분석연구실</a:t>
            </a:r>
            <a:endParaRPr lang="ko-KR" altLang="en-US"/>
          </a:p>
        </p:txBody>
      </p:sp>
      <p:sp>
        <p:nvSpPr>
          <p:cNvPr id="4" name="Slide Number Placeholder 3"/>
          <p:cNvSpPr>
            <a:spLocks noGrp="1"/>
          </p:cNvSpPr>
          <p:nvPr>
            <p:ph type="sldNum" sz="quarter" idx="12"/>
          </p:nvPr>
        </p:nvSpPr>
        <p:spPr/>
        <p:txBody>
          <a:bodyPr/>
          <a:lstStyle/>
          <a:p>
            <a:fld id="{8E080A91-8C66-4AE5-8E27-69FF7A7CB2E0}" type="slidenum">
              <a:rPr lang="ko-KR" altLang="en-US" smtClean="0"/>
              <a:t>‹#›</a:t>
            </a:fld>
            <a:endParaRPr lang="ko-KR" altLang="en-US"/>
          </a:p>
        </p:txBody>
      </p:sp>
    </p:spTree>
    <p:extLst>
      <p:ext uri="{BB962C8B-B14F-4D97-AF65-F5344CB8AC3E}">
        <p14:creationId xmlns:p14="http://schemas.microsoft.com/office/powerpoint/2010/main" val="2942362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a:t>마스터 제목 스타일 편집</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Date Placeholder 4"/>
          <p:cNvSpPr>
            <a:spLocks noGrp="1"/>
          </p:cNvSpPr>
          <p:nvPr>
            <p:ph type="dt" sz="half" idx="10"/>
          </p:nvPr>
        </p:nvSpPr>
        <p:spPr/>
        <p:txBody>
          <a:bodyPr/>
          <a:lstStyle/>
          <a:p>
            <a:fld id="{7C95555F-3689-4683-A01D-F5CDD6CC55F3}" type="datetime1">
              <a:rPr lang="ko-KR" altLang="en-US" smtClean="0"/>
              <a:t>2018-02-22</a:t>
            </a:fld>
            <a:endParaRPr lang="ko-KR" altLang="en-US"/>
          </a:p>
        </p:txBody>
      </p:sp>
      <p:sp>
        <p:nvSpPr>
          <p:cNvPr id="6" name="Footer Placeholder 5"/>
          <p:cNvSpPr>
            <a:spLocks noGrp="1"/>
          </p:cNvSpPr>
          <p:nvPr>
            <p:ph type="ftr" sz="quarter" idx="11"/>
          </p:nvPr>
        </p:nvSpPr>
        <p:spPr/>
        <p:txBody>
          <a:bodyPr/>
          <a:lstStyle/>
          <a:p>
            <a:r>
              <a:rPr lang="ko-KR" altLang="en-US" smtClean="0"/>
              <a:t> 융합데이터분석연구실</a:t>
            </a:r>
            <a:endParaRPr lang="ko-KR" altLang="en-US"/>
          </a:p>
        </p:txBody>
      </p:sp>
      <p:sp>
        <p:nvSpPr>
          <p:cNvPr id="7" name="Slide Number Placeholder 6"/>
          <p:cNvSpPr>
            <a:spLocks noGrp="1"/>
          </p:cNvSpPr>
          <p:nvPr>
            <p:ph type="sldNum" sz="quarter" idx="12"/>
          </p:nvPr>
        </p:nvSpPr>
        <p:spPr/>
        <p:txBody>
          <a:bodyPr/>
          <a:lstStyle/>
          <a:p>
            <a:fld id="{8E080A91-8C66-4AE5-8E27-69FF7A7CB2E0}" type="slidenum">
              <a:rPr lang="ko-KR" altLang="en-US" smtClean="0"/>
              <a:t>‹#›</a:t>
            </a:fld>
            <a:endParaRPr lang="ko-KR" altLang="en-US"/>
          </a:p>
        </p:txBody>
      </p:sp>
    </p:spTree>
    <p:extLst>
      <p:ext uri="{BB962C8B-B14F-4D97-AF65-F5344CB8AC3E}">
        <p14:creationId xmlns:p14="http://schemas.microsoft.com/office/powerpoint/2010/main" val="2939203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Date Placeholder 4"/>
          <p:cNvSpPr>
            <a:spLocks noGrp="1"/>
          </p:cNvSpPr>
          <p:nvPr>
            <p:ph type="dt" sz="half" idx="10"/>
          </p:nvPr>
        </p:nvSpPr>
        <p:spPr/>
        <p:txBody>
          <a:bodyPr/>
          <a:lstStyle/>
          <a:p>
            <a:fld id="{9E1DCEBD-FF6B-4B0F-A542-4F94D0989B99}" type="datetime1">
              <a:rPr lang="ko-KR" altLang="en-US" smtClean="0"/>
              <a:t>2018-02-22</a:t>
            </a:fld>
            <a:endParaRPr lang="ko-KR" altLang="en-US"/>
          </a:p>
        </p:txBody>
      </p:sp>
      <p:sp>
        <p:nvSpPr>
          <p:cNvPr id="6" name="Footer Placeholder 5"/>
          <p:cNvSpPr>
            <a:spLocks noGrp="1"/>
          </p:cNvSpPr>
          <p:nvPr>
            <p:ph type="ftr" sz="quarter" idx="11"/>
          </p:nvPr>
        </p:nvSpPr>
        <p:spPr/>
        <p:txBody>
          <a:bodyPr/>
          <a:lstStyle/>
          <a:p>
            <a:r>
              <a:rPr lang="ko-KR" altLang="en-US" smtClean="0"/>
              <a:t> 융합데이터분석연구실</a:t>
            </a:r>
            <a:endParaRPr lang="ko-KR" altLang="en-US"/>
          </a:p>
        </p:txBody>
      </p:sp>
      <p:sp>
        <p:nvSpPr>
          <p:cNvPr id="7" name="Slide Number Placeholder 6"/>
          <p:cNvSpPr>
            <a:spLocks noGrp="1"/>
          </p:cNvSpPr>
          <p:nvPr>
            <p:ph type="sldNum" sz="quarter" idx="12"/>
          </p:nvPr>
        </p:nvSpPr>
        <p:spPr/>
        <p:txBody>
          <a:bodyPr/>
          <a:lstStyle/>
          <a:p>
            <a:fld id="{8E080A91-8C66-4AE5-8E27-69FF7A7CB2E0}" type="slidenum">
              <a:rPr lang="ko-KR" altLang="en-US" smtClean="0"/>
              <a:t>‹#›</a:t>
            </a:fld>
            <a:endParaRPr lang="ko-KR" altLang="en-US"/>
          </a:p>
        </p:txBody>
      </p:sp>
    </p:spTree>
    <p:extLst>
      <p:ext uri="{BB962C8B-B14F-4D97-AF65-F5344CB8AC3E}">
        <p14:creationId xmlns:p14="http://schemas.microsoft.com/office/powerpoint/2010/main" val="1341543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8B82AD-121F-48E6-A01C-8F3D4EAD9D2C}" type="datetime1">
              <a:rPr lang="ko-KR" altLang="en-US" smtClean="0"/>
              <a:t>2018-02-22</a:t>
            </a:fld>
            <a:endParaRPr lang="ko-KR"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ko-KR" altLang="en-US" smtClean="0"/>
              <a:t> 융합데이터분석연구실</a:t>
            </a:r>
            <a:endParaRPr lang="ko-KR"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80A91-8C66-4AE5-8E27-69FF7A7CB2E0}" type="slidenum">
              <a:rPr lang="ko-KR" altLang="en-US" smtClean="0"/>
              <a:t>‹#›</a:t>
            </a:fld>
            <a:endParaRPr lang="ko-KR" altLang="en-US"/>
          </a:p>
        </p:txBody>
      </p:sp>
    </p:spTree>
    <p:extLst>
      <p:ext uri="{BB962C8B-B14F-4D97-AF65-F5344CB8AC3E}">
        <p14:creationId xmlns:p14="http://schemas.microsoft.com/office/powerpoint/2010/main" val="36134860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lstStyle/>
          <a:p>
            <a:r>
              <a:rPr lang="ko-KR" altLang="en-US" dirty="0"/>
              <a:t>딥러닝 세미나 </a:t>
            </a:r>
          </a:p>
        </p:txBody>
      </p:sp>
      <p:sp>
        <p:nvSpPr>
          <p:cNvPr id="3" name="부제목 2"/>
          <p:cNvSpPr>
            <a:spLocks noGrp="1"/>
          </p:cNvSpPr>
          <p:nvPr>
            <p:ph type="subTitle" idx="1"/>
          </p:nvPr>
        </p:nvSpPr>
        <p:spPr/>
        <p:txBody>
          <a:bodyPr/>
          <a:lstStyle/>
          <a:p>
            <a:r>
              <a:rPr lang="en-US" altLang="ko-KR" dirty="0"/>
              <a:t>- </a:t>
            </a:r>
            <a:r>
              <a:rPr lang="en-US" altLang="ko-KR" dirty="0" smtClean="0"/>
              <a:t>Bidirectional RNN, LSTM</a:t>
            </a:r>
            <a:endParaRPr lang="en-US" altLang="ko-KR" dirty="0"/>
          </a:p>
          <a:p>
            <a:r>
              <a:rPr lang="ko-KR" altLang="en-US" dirty="0"/>
              <a:t>융합데이터 분석 연구실 </a:t>
            </a:r>
            <a:endParaRPr lang="en-US" altLang="ko-KR" dirty="0"/>
          </a:p>
          <a:p>
            <a:r>
              <a:rPr lang="en-US" altLang="ko-KR" dirty="0" smtClean="0"/>
              <a:t>20180222</a:t>
            </a:r>
            <a:endParaRPr lang="en-US" altLang="ko-KR" dirty="0"/>
          </a:p>
          <a:p>
            <a:endParaRPr lang="en-US" altLang="ko-KR" dirty="0"/>
          </a:p>
        </p:txBody>
      </p:sp>
      <p:sp>
        <p:nvSpPr>
          <p:cNvPr id="4" name="슬라이드 번호 개체 틀 3"/>
          <p:cNvSpPr>
            <a:spLocks noGrp="1"/>
          </p:cNvSpPr>
          <p:nvPr>
            <p:ph type="sldNum" sz="quarter" idx="12"/>
          </p:nvPr>
        </p:nvSpPr>
        <p:spPr/>
        <p:txBody>
          <a:bodyPr/>
          <a:lstStyle/>
          <a:p>
            <a:fld id="{8E080A91-8C66-4AE5-8E27-69FF7A7CB2E0}" type="slidenum">
              <a:rPr lang="ko-KR" altLang="en-US" smtClean="0"/>
              <a:t>1</a:t>
            </a:fld>
            <a:endParaRPr lang="ko-KR" altLang="en-US"/>
          </a:p>
        </p:txBody>
      </p:sp>
    </p:spTree>
    <p:extLst>
      <p:ext uri="{BB962C8B-B14F-4D97-AF65-F5344CB8AC3E}">
        <p14:creationId xmlns:p14="http://schemas.microsoft.com/office/powerpoint/2010/main" val="2428011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Gradient Clipping</a:t>
            </a:r>
            <a:r>
              <a:rPr lang="ko-KR" altLang="en-US" dirty="0" smtClean="0"/>
              <a:t>을 이용한 </a:t>
            </a:r>
            <a:r>
              <a:rPr lang="en-US" altLang="ko-KR" dirty="0" smtClean="0"/>
              <a:t>Gradient Exploding problem </a:t>
            </a:r>
            <a:r>
              <a:rPr lang="ko-KR" altLang="en-US" dirty="0" smtClean="0"/>
              <a:t>해결</a:t>
            </a:r>
            <a:endParaRPr lang="ko-KR" altLang="en-US" dirty="0"/>
          </a:p>
        </p:txBody>
      </p:sp>
      <p:sp>
        <p:nvSpPr>
          <p:cNvPr id="3" name="슬라이드 번호 개체 틀 2"/>
          <p:cNvSpPr>
            <a:spLocks noGrp="1"/>
          </p:cNvSpPr>
          <p:nvPr>
            <p:ph type="sldNum" sz="quarter" idx="12"/>
          </p:nvPr>
        </p:nvSpPr>
        <p:spPr/>
        <p:txBody>
          <a:bodyPr/>
          <a:lstStyle/>
          <a:p>
            <a:fld id="{8E080A91-8C66-4AE5-8E27-69FF7A7CB2E0}" type="slidenum">
              <a:rPr lang="ko-KR" altLang="en-US" smtClean="0"/>
              <a:t>10</a:t>
            </a:fld>
            <a:endParaRPr lang="ko-KR" altLang="en-US"/>
          </a:p>
        </p:txBody>
      </p:sp>
      <p:sp>
        <p:nvSpPr>
          <p:cNvPr id="4" name="내용 개체 틀 3"/>
          <p:cNvSpPr>
            <a:spLocks noGrp="1"/>
          </p:cNvSpPr>
          <p:nvPr>
            <p:ph sz="quarter" idx="13"/>
          </p:nvPr>
        </p:nvSpPr>
        <p:spPr>
          <a:xfrm>
            <a:off x="0" y="6667386"/>
            <a:ext cx="8915400" cy="182563"/>
          </a:xfrm>
        </p:spPr>
        <p:txBody>
          <a:bodyPr/>
          <a:lstStyle/>
          <a:p>
            <a:endParaRPr lang="ko-KR" altLang="en-US" dirty="0"/>
          </a:p>
        </p:txBody>
      </p:sp>
      <p:pic>
        <p:nvPicPr>
          <p:cNvPr id="5" name="그림 4"/>
          <p:cNvPicPr>
            <a:picLocks noChangeAspect="1"/>
          </p:cNvPicPr>
          <p:nvPr/>
        </p:nvPicPr>
        <p:blipFill>
          <a:blip r:embed="rId2"/>
          <a:stretch>
            <a:fillRect/>
          </a:stretch>
        </p:blipFill>
        <p:spPr>
          <a:xfrm>
            <a:off x="2314575" y="2200752"/>
            <a:ext cx="4514850" cy="1600200"/>
          </a:xfrm>
          <a:prstGeom prst="rect">
            <a:avLst/>
          </a:prstGeom>
        </p:spPr>
      </p:pic>
      <p:sp>
        <p:nvSpPr>
          <p:cNvPr id="6" name="TextBox 5"/>
          <p:cNvSpPr txBox="1"/>
          <p:nvPr/>
        </p:nvSpPr>
        <p:spPr>
          <a:xfrm>
            <a:off x="277585" y="3956956"/>
            <a:ext cx="8360229" cy="1754326"/>
          </a:xfrm>
          <a:prstGeom prst="rect">
            <a:avLst/>
          </a:prstGeom>
          <a:noFill/>
        </p:spPr>
        <p:txBody>
          <a:bodyPr wrap="square" rtlCol="0">
            <a:spAutoFit/>
          </a:bodyPr>
          <a:lstStyle/>
          <a:p>
            <a:pPr marL="285750" indent="-285750">
              <a:buFont typeface="Wingdings" panose="05000000000000000000" pitchFamily="2" charset="2"/>
              <a:buChar char="v"/>
            </a:pPr>
            <a:r>
              <a:rPr lang="en-US" altLang="ko-KR" dirty="0" smtClean="0"/>
              <a:t>Another Hyper-parameter : </a:t>
            </a:r>
            <a:r>
              <a:rPr lang="en-US" altLang="ko-KR" i="1" dirty="0" smtClean="0"/>
              <a:t>threshold</a:t>
            </a:r>
          </a:p>
          <a:p>
            <a:pPr marL="285750" indent="-285750">
              <a:buFont typeface="Wingdings" panose="05000000000000000000" pitchFamily="2" charset="2"/>
              <a:buChar char="v"/>
            </a:pPr>
            <a:r>
              <a:rPr lang="en-US" altLang="ko-KR" i="1" dirty="0" smtClean="0"/>
              <a:t>‘’’ one good heuristic for setting this threshold is to look at statistics on the average norm over a sufficiently large number of update.. “””</a:t>
            </a:r>
            <a:br>
              <a:rPr lang="en-US" altLang="ko-KR" i="1" dirty="0" smtClean="0"/>
            </a:br>
            <a:r>
              <a:rPr lang="en-US" altLang="ko-KR" i="1" dirty="0" smtClean="0"/>
              <a:t>“”” In our experiments, we have noticed that for a given task and model size, </a:t>
            </a:r>
            <a:r>
              <a:rPr lang="en-US" altLang="ko-KR" i="1" dirty="0" smtClean="0">
                <a:solidFill>
                  <a:srgbClr val="FF0000"/>
                </a:solidFill>
              </a:rPr>
              <a:t>training is not very sensitive to this hyper-parameter and the algorithm behaves well even for rather small thresholds</a:t>
            </a:r>
            <a:r>
              <a:rPr lang="en-US" altLang="ko-KR" i="1" dirty="0" smtClean="0"/>
              <a:t>.”””</a:t>
            </a:r>
            <a:endParaRPr lang="ko-KR" altLang="en-US" i="1" dirty="0"/>
          </a:p>
        </p:txBody>
      </p:sp>
    </p:spTree>
    <p:extLst>
      <p:ext uri="{BB962C8B-B14F-4D97-AF65-F5344CB8AC3E}">
        <p14:creationId xmlns:p14="http://schemas.microsoft.com/office/powerpoint/2010/main" val="3545010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Gradient Clipping on </a:t>
            </a:r>
            <a:r>
              <a:rPr lang="en-US" altLang="ko-KR" dirty="0" err="1" smtClean="0"/>
              <a:t>Tensorflow</a:t>
            </a:r>
            <a:endParaRPr lang="ko-KR" altLang="en-US" dirty="0"/>
          </a:p>
        </p:txBody>
      </p:sp>
      <p:sp>
        <p:nvSpPr>
          <p:cNvPr id="3" name="슬라이드 번호 개체 틀 2"/>
          <p:cNvSpPr>
            <a:spLocks noGrp="1"/>
          </p:cNvSpPr>
          <p:nvPr>
            <p:ph type="sldNum" sz="quarter" idx="12"/>
          </p:nvPr>
        </p:nvSpPr>
        <p:spPr/>
        <p:txBody>
          <a:bodyPr/>
          <a:lstStyle/>
          <a:p>
            <a:fld id="{8E080A91-8C66-4AE5-8E27-69FF7A7CB2E0}" type="slidenum">
              <a:rPr lang="ko-KR" altLang="en-US" smtClean="0"/>
              <a:t>11</a:t>
            </a:fld>
            <a:endParaRPr lang="ko-KR" altLang="en-US"/>
          </a:p>
        </p:txBody>
      </p:sp>
      <p:sp>
        <p:nvSpPr>
          <p:cNvPr id="4" name="내용 개체 틀 3"/>
          <p:cNvSpPr>
            <a:spLocks noGrp="1"/>
          </p:cNvSpPr>
          <p:nvPr>
            <p:ph sz="quarter" idx="13"/>
          </p:nvPr>
        </p:nvSpPr>
        <p:spPr/>
        <p:txBody>
          <a:bodyPr/>
          <a:lstStyle/>
          <a:p>
            <a:endParaRPr lang="ko-KR" altLang="en-US"/>
          </a:p>
        </p:txBody>
      </p:sp>
      <p:pic>
        <p:nvPicPr>
          <p:cNvPr id="5" name="그림 4"/>
          <p:cNvPicPr>
            <a:picLocks noChangeAspect="1"/>
          </p:cNvPicPr>
          <p:nvPr/>
        </p:nvPicPr>
        <p:blipFill>
          <a:blip r:embed="rId2"/>
          <a:stretch>
            <a:fillRect/>
          </a:stretch>
        </p:blipFill>
        <p:spPr>
          <a:xfrm>
            <a:off x="1811626" y="3587438"/>
            <a:ext cx="7180309" cy="1655122"/>
          </a:xfrm>
          <a:prstGeom prst="rect">
            <a:avLst/>
          </a:prstGeom>
        </p:spPr>
      </p:pic>
      <p:pic>
        <p:nvPicPr>
          <p:cNvPr id="6" name="그림 5"/>
          <p:cNvPicPr>
            <a:picLocks noChangeAspect="1"/>
          </p:cNvPicPr>
          <p:nvPr/>
        </p:nvPicPr>
        <p:blipFill>
          <a:blip r:embed="rId3"/>
          <a:stretch>
            <a:fillRect/>
          </a:stretch>
        </p:blipFill>
        <p:spPr>
          <a:xfrm>
            <a:off x="1811626" y="2231468"/>
            <a:ext cx="6406552" cy="720737"/>
          </a:xfrm>
          <a:prstGeom prst="rect">
            <a:avLst/>
          </a:prstGeom>
        </p:spPr>
      </p:pic>
      <p:sp>
        <p:nvSpPr>
          <p:cNvPr id="7" name="직사각형 6"/>
          <p:cNvSpPr/>
          <p:nvPr/>
        </p:nvSpPr>
        <p:spPr>
          <a:xfrm>
            <a:off x="313509" y="2102428"/>
            <a:ext cx="1402080" cy="86753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w/o</a:t>
            </a:r>
            <a:br>
              <a:rPr lang="en-US" altLang="ko-KR" dirty="0" smtClean="0"/>
            </a:br>
            <a:r>
              <a:rPr lang="en-US" altLang="ko-KR" dirty="0" smtClean="0"/>
              <a:t> gradient clipping</a:t>
            </a:r>
            <a:endParaRPr lang="ko-KR" altLang="en-US" dirty="0"/>
          </a:p>
        </p:txBody>
      </p:sp>
      <p:sp>
        <p:nvSpPr>
          <p:cNvPr id="8" name="직사각형 7"/>
          <p:cNvSpPr/>
          <p:nvPr/>
        </p:nvSpPr>
        <p:spPr>
          <a:xfrm>
            <a:off x="313509" y="3811364"/>
            <a:ext cx="1402080" cy="86753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w/</a:t>
            </a:r>
            <a:br>
              <a:rPr lang="en-US" altLang="ko-KR" dirty="0" smtClean="0"/>
            </a:br>
            <a:r>
              <a:rPr lang="en-US" altLang="ko-KR" dirty="0" smtClean="0"/>
              <a:t> gradient clipping</a:t>
            </a:r>
            <a:endParaRPr lang="ko-KR" altLang="en-US" dirty="0"/>
          </a:p>
        </p:txBody>
      </p:sp>
      <p:sp>
        <p:nvSpPr>
          <p:cNvPr id="9" name="직사각형 8"/>
          <p:cNvSpPr/>
          <p:nvPr/>
        </p:nvSpPr>
        <p:spPr>
          <a:xfrm>
            <a:off x="4728752" y="4136570"/>
            <a:ext cx="2499360" cy="2435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3765222" y="4407424"/>
            <a:ext cx="1442504" cy="24359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4457700" y="4929295"/>
            <a:ext cx="1603466" cy="23943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타원 11"/>
          <p:cNvSpPr/>
          <p:nvPr/>
        </p:nvSpPr>
        <p:spPr>
          <a:xfrm>
            <a:off x="8421190" y="4302035"/>
            <a:ext cx="391886" cy="376868"/>
          </a:xfrm>
          <a:prstGeom prst="ellipse">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 name="직선 화살표 연결선 13"/>
          <p:cNvCxnSpPr/>
          <p:nvPr/>
        </p:nvCxnSpPr>
        <p:spPr>
          <a:xfrm>
            <a:off x="8421190" y="4557005"/>
            <a:ext cx="0" cy="269547"/>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871703" y="4808791"/>
            <a:ext cx="1180346" cy="600164"/>
          </a:xfrm>
          <a:prstGeom prst="rect">
            <a:avLst/>
          </a:prstGeom>
          <a:noFill/>
        </p:spPr>
        <p:txBody>
          <a:bodyPr wrap="square" rtlCol="0">
            <a:spAutoFit/>
          </a:bodyPr>
          <a:lstStyle/>
          <a:p>
            <a:pPr algn="ctr"/>
            <a:r>
              <a:rPr lang="en-US" altLang="ko-KR" sz="1100" dirty="0" smtClean="0">
                <a:solidFill>
                  <a:srgbClr val="002060"/>
                </a:solidFill>
              </a:rPr>
              <a:t>A list </a:t>
            </a:r>
            <a:r>
              <a:rPr lang="en-US" altLang="ko-KR" sz="1100" smtClean="0">
                <a:solidFill>
                  <a:srgbClr val="002060"/>
                </a:solidFill>
              </a:rPr>
              <a:t>of </a:t>
            </a:r>
            <a:br>
              <a:rPr lang="en-US" altLang="ko-KR" sz="1100" smtClean="0">
                <a:solidFill>
                  <a:srgbClr val="002060"/>
                </a:solidFill>
              </a:rPr>
            </a:br>
            <a:r>
              <a:rPr lang="en-US" altLang="ko-KR" sz="1100" smtClean="0">
                <a:solidFill>
                  <a:srgbClr val="002060"/>
                </a:solidFill>
              </a:rPr>
              <a:t>trainable </a:t>
            </a:r>
            <a:r>
              <a:rPr lang="en-US" altLang="ko-KR" sz="1100" dirty="0" smtClean="0">
                <a:solidFill>
                  <a:srgbClr val="002060"/>
                </a:solidFill>
              </a:rPr>
              <a:t>variables</a:t>
            </a:r>
            <a:endParaRPr lang="ko-KR" altLang="en-US" sz="1100" dirty="0">
              <a:solidFill>
                <a:srgbClr val="002060"/>
              </a:solidFill>
            </a:endParaRPr>
          </a:p>
        </p:txBody>
      </p:sp>
    </p:spTree>
    <p:extLst>
      <p:ext uri="{BB962C8B-B14F-4D97-AF65-F5344CB8AC3E}">
        <p14:creationId xmlns:p14="http://schemas.microsoft.com/office/powerpoint/2010/main" val="2236575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LSTM Networks</a:t>
            </a:r>
            <a:r>
              <a:rPr lang="ko-KR" altLang="en-US" dirty="0" smtClean="0"/>
              <a:t>을 이용한 </a:t>
            </a:r>
            <a:r>
              <a:rPr lang="en-US" altLang="ko-KR" dirty="0" smtClean="0"/>
              <a:t>Vanishing Gradient Problem</a:t>
            </a:r>
            <a:r>
              <a:rPr lang="ko-KR" altLang="en-US" dirty="0" smtClean="0"/>
              <a:t>의 해결</a:t>
            </a:r>
            <a:endParaRPr lang="ko-KR" altLang="en-US" dirty="0"/>
          </a:p>
        </p:txBody>
      </p:sp>
      <p:sp>
        <p:nvSpPr>
          <p:cNvPr id="3" name="슬라이드 번호 개체 틀 2"/>
          <p:cNvSpPr>
            <a:spLocks noGrp="1"/>
          </p:cNvSpPr>
          <p:nvPr>
            <p:ph type="sldNum" sz="quarter" idx="12"/>
          </p:nvPr>
        </p:nvSpPr>
        <p:spPr/>
        <p:txBody>
          <a:bodyPr/>
          <a:lstStyle/>
          <a:p>
            <a:fld id="{8E080A91-8C66-4AE5-8E27-69FF7A7CB2E0}" type="slidenum">
              <a:rPr lang="ko-KR" altLang="en-US" smtClean="0"/>
              <a:t>12</a:t>
            </a:fld>
            <a:endParaRPr lang="ko-KR" altLang="en-US"/>
          </a:p>
        </p:txBody>
      </p:sp>
      <p:sp>
        <p:nvSpPr>
          <p:cNvPr id="5" name="TextBox 4"/>
          <p:cNvSpPr txBox="1"/>
          <p:nvPr/>
        </p:nvSpPr>
        <p:spPr>
          <a:xfrm>
            <a:off x="161365" y="1624405"/>
            <a:ext cx="8552329" cy="2862322"/>
          </a:xfrm>
          <a:prstGeom prst="rect">
            <a:avLst/>
          </a:prstGeom>
          <a:noFill/>
        </p:spPr>
        <p:txBody>
          <a:bodyPr wrap="square" rtlCol="0">
            <a:spAutoFit/>
          </a:bodyPr>
          <a:lstStyle/>
          <a:p>
            <a:pPr marL="285750" indent="-285750">
              <a:buFont typeface="Wingdings" panose="05000000000000000000" pitchFamily="2" charset="2"/>
              <a:buChar char="v"/>
            </a:pPr>
            <a:r>
              <a:rPr lang="ko-KR" altLang="en-US" dirty="0" smtClean="0"/>
              <a:t>따라서 </a:t>
            </a:r>
            <a:r>
              <a:rPr lang="en-US" altLang="ko-KR" dirty="0" smtClean="0"/>
              <a:t>vanishing gradient problem</a:t>
            </a:r>
            <a:r>
              <a:rPr lang="ko-KR" altLang="en-US" dirty="0" smtClean="0"/>
              <a:t>을 해결하기 위해 좀 더 복잡한 </a:t>
            </a:r>
            <a:r>
              <a:rPr lang="en-US" altLang="ko-KR" dirty="0" smtClean="0"/>
              <a:t>RNNs </a:t>
            </a:r>
            <a:r>
              <a:rPr lang="ko-KR" altLang="en-US" dirty="0" smtClean="0"/>
              <a:t>구조인 </a:t>
            </a:r>
            <a:r>
              <a:rPr lang="en-US" altLang="ko-KR" dirty="0" smtClean="0"/>
              <a:t/>
            </a:r>
            <a:br>
              <a:rPr lang="en-US" altLang="ko-KR" dirty="0" smtClean="0"/>
            </a:br>
            <a:r>
              <a:rPr lang="en-US" altLang="ko-KR" b="1" dirty="0" smtClean="0"/>
              <a:t>Long Short-Term Memory(LSTM) Networks</a:t>
            </a:r>
            <a:r>
              <a:rPr lang="ko-KR" altLang="en-US" dirty="0" smtClean="0"/>
              <a:t>가 제안되었다</a:t>
            </a:r>
            <a:r>
              <a:rPr lang="en-US" altLang="ko-KR" dirty="0" smtClean="0"/>
              <a:t>.</a:t>
            </a:r>
          </a:p>
          <a:p>
            <a:pPr marL="285750" indent="-285750">
              <a:buFont typeface="Wingdings" panose="05000000000000000000" pitchFamily="2" charset="2"/>
              <a:buChar char="v"/>
            </a:pPr>
            <a:endParaRPr lang="en-US" altLang="ko-KR" dirty="0"/>
          </a:p>
          <a:p>
            <a:pPr marL="285750" indent="-285750">
              <a:buFont typeface="Wingdings" panose="05000000000000000000" pitchFamily="2" charset="2"/>
              <a:buChar char="v"/>
            </a:pPr>
            <a:r>
              <a:rPr lang="en-US" altLang="ko-KR" dirty="0" smtClean="0"/>
              <a:t>LSTM</a:t>
            </a:r>
            <a:r>
              <a:rPr lang="ko-KR" altLang="en-US" dirty="0" smtClean="0"/>
              <a:t>의 대략적인 그림은 다음과 같다</a:t>
            </a:r>
            <a:r>
              <a:rPr lang="en-US" altLang="ko-KR" dirty="0" smtClean="0"/>
              <a:t>.</a:t>
            </a:r>
            <a:r>
              <a:rPr lang="en-US" altLang="ko-KR" dirty="0"/>
              <a:t/>
            </a:r>
            <a:br>
              <a:rPr lang="en-US" altLang="ko-KR" dirty="0"/>
            </a:br>
            <a:r>
              <a:rPr lang="en-US" altLang="ko-KR" dirty="0" smtClean="0"/>
              <a:t>- </a:t>
            </a:r>
            <a:r>
              <a:rPr lang="ko-KR" altLang="en-US" dirty="0" smtClean="0"/>
              <a:t>아래 그림과 같이</a:t>
            </a:r>
            <a:r>
              <a:rPr lang="en-US" altLang="ko-KR" dirty="0" smtClean="0"/>
              <a:t>, </a:t>
            </a:r>
            <a:r>
              <a:rPr lang="ko-KR" altLang="en-US" dirty="0" smtClean="0"/>
              <a:t>시간</a:t>
            </a:r>
            <a:r>
              <a:rPr lang="en-US" altLang="ko-KR" dirty="0" smtClean="0"/>
              <a:t>1</a:t>
            </a:r>
            <a:r>
              <a:rPr lang="ko-KR" altLang="en-US" dirty="0" smtClean="0"/>
              <a:t>에서의 인풋데이터를 받은 이후에 새로운 인풋을 받지 않고</a:t>
            </a:r>
            <a:r>
              <a:rPr lang="en-US" altLang="ko-KR" dirty="0" smtClean="0"/>
              <a:t>, </a:t>
            </a:r>
            <a:r>
              <a:rPr lang="ko-KR" altLang="en-US" dirty="0" smtClean="0"/>
              <a:t>시간 </a:t>
            </a:r>
            <a:r>
              <a:rPr lang="en-US" altLang="ko-KR" dirty="0" smtClean="0"/>
              <a:t>1</a:t>
            </a:r>
            <a:r>
              <a:rPr lang="ko-KR" altLang="en-US" dirty="0" smtClean="0"/>
              <a:t>에서의 인풋데이터를 계속해서 전달받으면</a:t>
            </a:r>
            <a:r>
              <a:rPr lang="en-US" altLang="ko-KR" dirty="0" smtClean="0"/>
              <a:t>, </a:t>
            </a:r>
            <a:r>
              <a:rPr lang="ko-KR" altLang="en-US" dirty="0" smtClean="0"/>
              <a:t>시간</a:t>
            </a:r>
            <a:r>
              <a:rPr lang="en-US" altLang="ko-KR" dirty="0" smtClean="0"/>
              <a:t>1</a:t>
            </a:r>
            <a:r>
              <a:rPr lang="ko-KR" altLang="en-US" dirty="0" smtClean="0"/>
              <a:t>에서의 인풋의 영향력을 계속해서 가져갈 수 있다</a:t>
            </a:r>
            <a:r>
              <a:rPr lang="en-US" altLang="ko-KR" dirty="0" smtClean="0"/>
              <a:t>.</a:t>
            </a:r>
            <a:br>
              <a:rPr lang="en-US" altLang="ko-KR" dirty="0" smtClean="0"/>
            </a:br>
            <a:r>
              <a:rPr lang="en-US" altLang="ko-KR" dirty="0" smtClean="0"/>
              <a:t/>
            </a:r>
            <a:br>
              <a:rPr lang="en-US" altLang="ko-KR" dirty="0" smtClean="0"/>
            </a:br>
            <a:r>
              <a:rPr lang="en-US" altLang="ko-KR" dirty="0" smtClean="0"/>
              <a:t>- </a:t>
            </a:r>
            <a:r>
              <a:rPr lang="ko-KR" altLang="en-US" dirty="0" smtClean="0"/>
              <a:t>마지막으로 </a:t>
            </a:r>
            <a:r>
              <a:rPr lang="en-US" altLang="ko-KR" dirty="0" smtClean="0"/>
              <a:t>Output </a:t>
            </a:r>
            <a:r>
              <a:rPr lang="ko-KR" altLang="en-US" dirty="0" smtClean="0"/>
              <a:t>게이트를 열고 닫으면서</a:t>
            </a:r>
            <a:r>
              <a:rPr lang="en-US" altLang="ko-KR" dirty="0" smtClean="0"/>
              <a:t>, </a:t>
            </a:r>
            <a:r>
              <a:rPr lang="ko-KR" altLang="en-US" dirty="0" smtClean="0"/>
              <a:t>시간 </a:t>
            </a:r>
            <a:r>
              <a:rPr lang="en-US" altLang="ko-KR" dirty="0" smtClean="0"/>
              <a:t>1</a:t>
            </a:r>
            <a:r>
              <a:rPr lang="ko-KR" altLang="en-US" dirty="0" smtClean="0"/>
              <a:t>에서의 인풋데이터의 영향력을 반영하거나 반영하지 않을 수 있다</a:t>
            </a:r>
            <a:r>
              <a:rPr lang="en-US" altLang="ko-KR" dirty="0" smtClean="0"/>
              <a:t>. </a:t>
            </a:r>
          </a:p>
        </p:txBody>
      </p:sp>
      <p:pic>
        <p:nvPicPr>
          <p:cNvPr id="6" name="그림 5"/>
          <p:cNvPicPr>
            <a:picLocks noChangeAspect="1"/>
          </p:cNvPicPr>
          <p:nvPr/>
        </p:nvPicPr>
        <p:blipFill>
          <a:blip r:embed="rId2"/>
          <a:stretch>
            <a:fillRect/>
          </a:stretch>
        </p:blipFill>
        <p:spPr>
          <a:xfrm>
            <a:off x="2710002" y="4486727"/>
            <a:ext cx="3723995" cy="2056644"/>
          </a:xfrm>
          <a:prstGeom prst="rect">
            <a:avLst/>
          </a:prstGeom>
        </p:spPr>
      </p:pic>
      <p:sp>
        <p:nvSpPr>
          <p:cNvPr id="7" name="내용 개체 틀 3"/>
          <p:cNvSpPr txBox="1">
            <a:spLocks/>
          </p:cNvSpPr>
          <p:nvPr/>
        </p:nvSpPr>
        <p:spPr>
          <a:xfrm>
            <a:off x="0" y="6576105"/>
            <a:ext cx="8915400" cy="182563"/>
          </a:xfrm>
          <a:prstGeom prst="rect">
            <a:avLst/>
          </a:prstGeom>
        </p:spPr>
        <p:txBody>
          <a:bodyPr vert="horz" lIns="91440" tIns="45720" rIns="91440" bIns="45720" rtlCol="0">
            <a:noAutofit/>
          </a:bodyPr>
          <a:lstStyle>
            <a:lvl1pPr marL="0" indent="0" algn="l" defTabSz="914400" rtl="0" eaLnBrk="1" latinLnBrk="1" hangingPunct="1">
              <a:lnSpc>
                <a:spcPct val="90000"/>
              </a:lnSpc>
              <a:spcBef>
                <a:spcPts val="1000"/>
              </a:spcBef>
              <a:buFont typeface="Arial" panose="020B0604020202020204" pitchFamily="34" charset="0"/>
              <a:buNone/>
              <a:defRPr sz="14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mtClean="0"/>
              <a:t>Source: </a:t>
            </a:r>
            <a:r>
              <a:rPr lang="ko-KR" altLang="en-US" smtClean="0"/>
              <a:t>패스트 캠퍼스 딥러닝</a:t>
            </a:r>
            <a:r>
              <a:rPr lang="en-US" altLang="ko-KR" smtClean="0"/>
              <a:t>-</a:t>
            </a:r>
            <a:r>
              <a:rPr lang="ko-KR" altLang="en-US" smtClean="0"/>
              <a:t>영상인식 강의자료 </a:t>
            </a:r>
            <a:r>
              <a:rPr lang="en-US" altLang="ko-KR" smtClean="0"/>
              <a:t>by Solaris</a:t>
            </a:r>
            <a:endParaRPr lang="ko-KR" altLang="en-US" dirty="0"/>
          </a:p>
        </p:txBody>
      </p:sp>
    </p:spTree>
    <p:extLst>
      <p:ext uri="{BB962C8B-B14F-4D97-AF65-F5344CB8AC3E}">
        <p14:creationId xmlns:p14="http://schemas.microsoft.com/office/powerpoint/2010/main" val="3232576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Long Short-term Memory(LSTM) </a:t>
            </a:r>
            <a:r>
              <a:rPr lang="ko-KR" altLang="en-US" dirty="0" smtClean="0"/>
              <a:t>구조</a:t>
            </a:r>
            <a:endParaRPr lang="ko-KR" altLang="en-US" dirty="0"/>
          </a:p>
        </p:txBody>
      </p:sp>
      <p:sp>
        <p:nvSpPr>
          <p:cNvPr id="3" name="슬라이드 번호 개체 틀 2"/>
          <p:cNvSpPr>
            <a:spLocks noGrp="1"/>
          </p:cNvSpPr>
          <p:nvPr>
            <p:ph type="sldNum" sz="quarter" idx="12"/>
          </p:nvPr>
        </p:nvSpPr>
        <p:spPr/>
        <p:txBody>
          <a:bodyPr/>
          <a:lstStyle/>
          <a:p>
            <a:fld id="{8E080A91-8C66-4AE5-8E27-69FF7A7CB2E0}" type="slidenum">
              <a:rPr lang="ko-KR" altLang="en-US" smtClean="0"/>
              <a:t>13</a:t>
            </a:fld>
            <a:endParaRPr lang="ko-KR" altLang="en-US"/>
          </a:p>
        </p:txBody>
      </p:sp>
      <p:sp>
        <p:nvSpPr>
          <p:cNvPr id="4" name="내용 개체 틀 3"/>
          <p:cNvSpPr>
            <a:spLocks noGrp="1"/>
          </p:cNvSpPr>
          <p:nvPr>
            <p:ph sz="quarter" idx="13"/>
          </p:nvPr>
        </p:nvSpPr>
        <p:spPr>
          <a:xfrm>
            <a:off x="-77287" y="6604296"/>
            <a:ext cx="8915400" cy="182563"/>
          </a:xfrm>
        </p:spPr>
        <p:txBody>
          <a:bodyPr/>
          <a:lstStyle/>
          <a:p>
            <a:r>
              <a:rPr lang="en-US" altLang="ko-KR" dirty="0" smtClean="0"/>
              <a:t>source: supervised sequence labelling with RNNs, Alex Graves.</a:t>
            </a:r>
            <a:endParaRPr lang="ko-KR" altLang="en-US" dirty="0"/>
          </a:p>
        </p:txBody>
      </p:sp>
      <p:pic>
        <p:nvPicPr>
          <p:cNvPr id="5" name="그림 4"/>
          <p:cNvPicPr>
            <a:picLocks noChangeAspect="1"/>
          </p:cNvPicPr>
          <p:nvPr/>
        </p:nvPicPr>
        <p:blipFill>
          <a:blip r:embed="rId2"/>
          <a:stretch>
            <a:fillRect/>
          </a:stretch>
        </p:blipFill>
        <p:spPr>
          <a:xfrm>
            <a:off x="444137" y="1948517"/>
            <a:ext cx="2305505" cy="3086327"/>
          </a:xfrm>
          <a:prstGeom prst="rect">
            <a:avLst/>
          </a:prstGeom>
        </p:spPr>
      </p:pic>
      <p:pic>
        <p:nvPicPr>
          <p:cNvPr id="6" name="그림 5"/>
          <p:cNvPicPr>
            <a:picLocks noChangeAspect="1"/>
          </p:cNvPicPr>
          <p:nvPr/>
        </p:nvPicPr>
        <p:blipFill>
          <a:blip r:embed="rId3"/>
          <a:stretch>
            <a:fillRect/>
          </a:stretch>
        </p:blipFill>
        <p:spPr>
          <a:xfrm>
            <a:off x="2865121" y="2061366"/>
            <a:ext cx="2699658" cy="2860627"/>
          </a:xfrm>
          <a:prstGeom prst="rect">
            <a:avLst/>
          </a:prstGeom>
        </p:spPr>
      </p:pic>
      <p:sp>
        <p:nvSpPr>
          <p:cNvPr id="7" name="TextBox 6"/>
          <p:cNvSpPr txBox="1"/>
          <p:nvPr/>
        </p:nvSpPr>
        <p:spPr>
          <a:xfrm>
            <a:off x="660718" y="5173238"/>
            <a:ext cx="1872342" cy="646331"/>
          </a:xfrm>
          <a:prstGeom prst="rect">
            <a:avLst/>
          </a:prstGeom>
          <a:noFill/>
        </p:spPr>
        <p:txBody>
          <a:bodyPr wrap="square" rtlCol="0">
            <a:spAutoFit/>
          </a:bodyPr>
          <a:lstStyle/>
          <a:p>
            <a:pPr algn="ctr"/>
            <a:r>
              <a:rPr lang="en-US" altLang="ko-KR" dirty="0" smtClean="0"/>
              <a:t>A hidden layer </a:t>
            </a:r>
            <a:br>
              <a:rPr lang="en-US" altLang="ko-KR" dirty="0" smtClean="0"/>
            </a:br>
            <a:r>
              <a:rPr lang="en-US" altLang="ko-KR" dirty="0" smtClean="0"/>
              <a:t>with a single cell</a:t>
            </a:r>
            <a:endParaRPr lang="ko-KR" altLang="en-US" dirty="0"/>
          </a:p>
        </p:txBody>
      </p:sp>
      <p:sp>
        <p:nvSpPr>
          <p:cNvPr id="8" name="TextBox 7"/>
          <p:cNvSpPr txBox="1"/>
          <p:nvPr/>
        </p:nvSpPr>
        <p:spPr>
          <a:xfrm>
            <a:off x="3030584" y="5173237"/>
            <a:ext cx="2699658" cy="646331"/>
          </a:xfrm>
          <a:prstGeom prst="rect">
            <a:avLst/>
          </a:prstGeom>
          <a:noFill/>
        </p:spPr>
        <p:txBody>
          <a:bodyPr wrap="square" rtlCol="0">
            <a:spAutoFit/>
          </a:bodyPr>
          <a:lstStyle/>
          <a:p>
            <a:pPr algn="ctr"/>
            <a:r>
              <a:rPr lang="en-US" altLang="ko-KR" dirty="0" smtClean="0"/>
              <a:t>A hidden layer </a:t>
            </a:r>
            <a:br>
              <a:rPr lang="en-US" altLang="ko-KR" dirty="0" smtClean="0"/>
            </a:br>
            <a:r>
              <a:rPr lang="en-US" altLang="ko-KR" dirty="0" smtClean="0"/>
              <a:t>with two-singled single cell</a:t>
            </a:r>
            <a:endParaRPr lang="ko-KR" altLang="en-US" dirty="0"/>
          </a:p>
        </p:txBody>
      </p:sp>
      <p:pic>
        <p:nvPicPr>
          <p:cNvPr id="9" name="Picture 6">
            <a:extLst>
              <a:ext uri="{FF2B5EF4-FFF2-40B4-BE49-F238E27FC236}">
                <a16:creationId xmlns:a16="http://schemas.microsoft.com/office/drawing/2014/main" id="{B4035529-1E65-0341-B6F0-7371B2F99E87}"/>
              </a:ext>
            </a:extLst>
          </p:cNvPr>
          <p:cNvPicPr>
            <a:picLocks noChangeAspect="1"/>
          </p:cNvPicPr>
          <p:nvPr/>
        </p:nvPicPr>
        <p:blipFill>
          <a:blip r:embed="rId4"/>
          <a:stretch>
            <a:fillRect/>
          </a:stretch>
        </p:blipFill>
        <p:spPr>
          <a:xfrm>
            <a:off x="5917704" y="2944394"/>
            <a:ext cx="3033384" cy="1154371"/>
          </a:xfrm>
          <a:prstGeom prst="rect">
            <a:avLst/>
          </a:prstGeom>
        </p:spPr>
      </p:pic>
      <p:sp>
        <p:nvSpPr>
          <p:cNvPr id="10" name="TextBox 9"/>
          <p:cNvSpPr txBox="1"/>
          <p:nvPr/>
        </p:nvSpPr>
        <p:spPr>
          <a:xfrm>
            <a:off x="6084567" y="4237161"/>
            <a:ext cx="2699658" cy="646331"/>
          </a:xfrm>
          <a:prstGeom prst="rect">
            <a:avLst/>
          </a:prstGeom>
          <a:noFill/>
        </p:spPr>
        <p:txBody>
          <a:bodyPr wrap="square" rtlCol="0">
            <a:spAutoFit/>
          </a:bodyPr>
          <a:lstStyle/>
          <a:p>
            <a:pPr algn="ctr"/>
            <a:r>
              <a:rPr lang="en-US" altLang="ko-KR" dirty="0" smtClean="0"/>
              <a:t>A hidden layer </a:t>
            </a:r>
            <a:br>
              <a:rPr lang="en-US" altLang="ko-KR" dirty="0" smtClean="0"/>
            </a:br>
            <a:r>
              <a:rPr lang="en-US" altLang="ko-KR" dirty="0" smtClean="0"/>
              <a:t>with 5 neurons</a:t>
            </a:r>
            <a:endParaRPr lang="ko-KR" altLang="en-US" dirty="0"/>
          </a:p>
        </p:txBody>
      </p:sp>
      <p:sp>
        <p:nvSpPr>
          <p:cNvPr id="11" name="직사각형 10"/>
          <p:cNvSpPr/>
          <p:nvPr/>
        </p:nvSpPr>
        <p:spPr>
          <a:xfrm>
            <a:off x="261258" y="1726274"/>
            <a:ext cx="5468984" cy="42478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p:cNvSpPr txBox="1"/>
          <p:nvPr/>
        </p:nvSpPr>
        <p:spPr>
          <a:xfrm>
            <a:off x="2533060" y="5939839"/>
            <a:ext cx="1715588" cy="369332"/>
          </a:xfrm>
          <a:prstGeom prst="rect">
            <a:avLst/>
          </a:prstGeom>
          <a:noFill/>
        </p:spPr>
        <p:txBody>
          <a:bodyPr wrap="square" rtlCol="0">
            <a:spAutoFit/>
          </a:bodyPr>
          <a:lstStyle/>
          <a:p>
            <a:r>
              <a:rPr lang="en-US" altLang="ko-KR" dirty="0" smtClean="0"/>
              <a:t>LSTM</a:t>
            </a:r>
            <a:endParaRPr lang="ko-KR" altLang="en-US" dirty="0"/>
          </a:p>
        </p:txBody>
      </p:sp>
      <p:sp>
        <p:nvSpPr>
          <p:cNvPr id="13" name="TextBox 12"/>
          <p:cNvSpPr txBox="1"/>
          <p:nvPr/>
        </p:nvSpPr>
        <p:spPr>
          <a:xfrm>
            <a:off x="7068637" y="4911682"/>
            <a:ext cx="1715588" cy="369332"/>
          </a:xfrm>
          <a:prstGeom prst="rect">
            <a:avLst/>
          </a:prstGeom>
          <a:noFill/>
        </p:spPr>
        <p:txBody>
          <a:bodyPr wrap="square" rtlCol="0">
            <a:spAutoFit/>
          </a:bodyPr>
          <a:lstStyle/>
          <a:p>
            <a:r>
              <a:rPr lang="en-US" altLang="ko-KR" dirty="0" smtClean="0"/>
              <a:t>RNN</a:t>
            </a:r>
            <a:endParaRPr lang="ko-KR" altLang="en-US" dirty="0"/>
          </a:p>
        </p:txBody>
      </p:sp>
    </p:spTree>
    <p:extLst>
      <p:ext uri="{BB962C8B-B14F-4D97-AF65-F5344CB8AC3E}">
        <p14:creationId xmlns:p14="http://schemas.microsoft.com/office/powerpoint/2010/main" val="3461736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p:cNvPicPr>
            <a:picLocks noChangeAspect="1"/>
          </p:cNvPicPr>
          <p:nvPr/>
        </p:nvPicPr>
        <p:blipFill>
          <a:blip r:embed="rId2"/>
          <a:stretch>
            <a:fillRect/>
          </a:stretch>
        </p:blipFill>
        <p:spPr>
          <a:xfrm>
            <a:off x="1" y="1390918"/>
            <a:ext cx="2120348" cy="721821"/>
          </a:xfrm>
          <a:prstGeom prst="rect">
            <a:avLst/>
          </a:prstGeom>
        </p:spPr>
      </p:pic>
      <p:pic>
        <p:nvPicPr>
          <p:cNvPr id="7" name="그림 6"/>
          <p:cNvPicPr>
            <a:picLocks noChangeAspect="1"/>
          </p:cNvPicPr>
          <p:nvPr/>
        </p:nvPicPr>
        <p:blipFill>
          <a:blip r:embed="rId3"/>
          <a:stretch>
            <a:fillRect/>
          </a:stretch>
        </p:blipFill>
        <p:spPr>
          <a:xfrm>
            <a:off x="199612" y="3977980"/>
            <a:ext cx="1721126" cy="2189689"/>
          </a:xfrm>
          <a:prstGeom prst="rect">
            <a:avLst/>
          </a:prstGeom>
        </p:spPr>
      </p:pic>
      <p:sp>
        <p:nvSpPr>
          <p:cNvPr id="2" name="제목 1"/>
          <p:cNvSpPr>
            <a:spLocks noGrp="1"/>
          </p:cNvSpPr>
          <p:nvPr>
            <p:ph type="title"/>
          </p:nvPr>
        </p:nvSpPr>
        <p:spPr/>
        <p:txBody>
          <a:bodyPr/>
          <a:lstStyle/>
          <a:p>
            <a:r>
              <a:rPr lang="en-US" altLang="ko-KR" dirty="0" smtClean="0"/>
              <a:t>Long Short-term Memory </a:t>
            </a:r>
            <a:r>
              <a:rPr lang="ko-KR" altLang="en-US" dirty="0" smtClean="0"/>
              <a:t>구성</a:t>
            </a:r>
            <a:endParaRPr lang="ko-KR" altLang="en-US" dirty="0"/>
          </a:p>
        </p:txBody>
      </p:sp>
      <p:sp>
        <p:nvSpPr>
          <p:cNvPr id="3" name="슬라이드 번호 개체 틀 2"/>
          <p:cNvSpPr>
            <a:spLocks noGrp="1"/>
          </p:cNvSpPr>
          <p:nvPr>
            <p:ph type="sldNum" sz="quarter" idx="12"/>
          </p:nvPr>
        </p:nvSpPr>
        <p:spPr/>
        <p:txBody>
          <a:bodyPr/>
          <a:lstStyle/>
          <a:p>
            <a:fld id="{8E080A91-8C66-4AE5-8E27-69FF7A7CB2E0}" type="slidenum">
              <a:rPr lang="ko-KR" altLang="en-US" smtClean="0"/>
              <a:t>14</a:t>
            </a:fld>
            <a:endParaRPr lang="ko-KR" altLang="en-US"/>
          </a:p>
        </p:txBody>
      </p:sp>
      <p:sp>
        <p:nvSpPr>
          <p:cNvPr id="4" name="내용 개체 틀 3"/>
          <p:cNvSpPr>
            <a:spLocks noGrp="1"/>
          </p:cNvSpPr>
          <p:nvPr>
            <p:ph sz="quarter" idx="13"/>
          </p:nvPr>
        </p:nvSpPr>
        <p:spPr>
          <a:xfrm>
            <a:off x="-66260" y="6461647"/>
            <a:ext cx="8915400" cy="464038"/>
          </a:xfrm>
        </p:spPr>
        <p:txBody>
          <a:bodyPr/>
          <a:lstStyle/>
          <a:p>
            <a:r>
              <a:rPr lang="en-US" altLang="ko-KR" dirty="0"/>
              <a:t>Source : http://colah.github.io/posts/2015-08-Understanding-LSTMs</a:t>
            </a:r>
            <a:r>
              <a:rPr lang="en-US" altLang="ko-KR" dirty="0" smtClean="0"/>
              <a:t>/</a:t>
            </a:r>
            <a:br>
              <a:rPr lang="en-US" altLang="ko-KR" dirty="0" smtClean="0"/>
            </a:br>
            <a:r>
              <a:rPr lang="en-US" altLang="ko-KR" dirty="0" smtClean="0"/>
              <a:t>               </a:t>
            </a:r>
            <a:r>
              <a:rPr lang="en-US" altLang="ko-KR" dirty="0"/>
              <a:t>supervised sequence labelling with RNNs, Alex Graves.</a:t>
            </a:r>
            <a:endParaRPr lang="ko-KR" altLang="en-US" dirty="0"/>
          </a:p>
          <a:p>
            <a:r>
              <a:rPr lang="en-US" altLang="ko-KR" dirty="0" smtClean="0"/>
              <a:t/>
            </a:r>
            <a:br>
              <a:rPr lang="en-US" altLang="ko-KR" dirty="0" smtClean="0"/>
            </a:br>
            <a:endParaRPr lang="ko-KR" altLang="en-US" dirty="0"/>
          </a:p>
        </p:txBody>
      </p:sp>
      <p:pic>
        <p:nvPicPr>
          <p:cNvPr id="6" name="그림 5"/>
          <p:cNvPicPr>
            <a:picLocks noChangeAspect="1"/>
          </p:cNvPicPr>
          <p:nvPr/>
        </p:nvPicPr>
        <p:blipFill>
          <a:blip r:embed="rId4"/>
          <a:stretch>
            <a:fillRect/>
          </a:stretch>
        </p:blipFill>
        <p:spPr>
          <a:xfrm>
            <a:off x="133575" y="2025346"/>
            <a:ext cx="4257865" cy="1849239"/>
          </a:xfrm>
          <a:prstGeom prst="rect">
            <a:avLst/>
          </a:prstGeom>
        </p:spPr>
      </p:pic>
      <p:sp>
        <p:nvSpPr>
          <p:cNvPr id="8" name="TextBox 7"/>
          <p:cNvSpPr txBox="1"/>
          <p:nvPr/>
        </p:nvSpPr>
        <p:spPr>
          <a:xfrm>
            <a:off x="4661872" y="1689372"/>
            <a:ext cx="3866323" cy="4370427"/>
          </a:xfrm>
          <a:prstGeom prst="rect">
            <a:avLst/>
          </a:prstGeom>
          <a:noFill/>
        </p:spPr>
        <p:txBody>
          <a:bodyPr wrap="square" rtlCol="0">
            <a:spAutoFit/>
          </a:bodyPr>
          <a:lstStyle/>
          <a:p>
            <a:pPr marL="285750" indent="-285750">
              <a:buFont typeface="Wingdings" panose="05000000000000000000" pitchFamily="2" charset="2"/>
              <a:buChar char="v"/>
            </a:pPr>
            <a:r>
              <a:rPr lang="en-US" altLang="ko-KR" dirty="0" smtClean="0"/>
              <a:t>RNN</a:t>
            </a:r>
            <a:r>
              <a:rPr lang="ko-KR" altLang="en-US" dirty="0" smtClean="0"/>
              <a:t>에서 </a:t>
            </a:r>
            <a:r>
              <a:rPr lang="en-US" altLang="ko-KR" dirty="0" smtClean="0"/>
              <a:t>state</a:t>
            </a:r>
            <a:r>
              <a:rPr lang="ko-KR" altLang="en-US" dirty="0" smtClean="0"/>
              <a:t>가 하나로 존재하지만</a:t>
            </a:r>
            <a:r>
              <a:rPr lang="en-US" altLang="ko-KR" dirty="0" smtClean="0"/>
              <a:t>, LSTM</a:t>
            </a:r>
            <a:r>
              <a:rPr lang="ko-KR" altLang="en-US" dirty="0" smtClean="0"/>
              <a:t>에서는 </a:t>
            </a:r>
            <a:r>
              <a:rPr lang="en-US" altLang="ko-KR" dirty="0" smtClean="0"/>
              <a:t>short-term state</a:t>
            </a:r>
            <a:r>
              <a:rPr lang="ko-KR" altLang="en-US" dirty="0" smtClean="0"/>
              <a:t>와 </a:t>
            </a:r>
            <a:r>
              <a:rPr lang="en-US" altLang="ko-KR" dirty="0" smtClean="0"/>
              <a:t>long-term state</a:t>
            </a:r>
            <a:r>
              <a:rPr lang="ko-KR" altLang="en-US" dirty="0" smtClean="0"/>
              <a:t>로 존재함</a:t>
            </a:r>
            <a:r>
              <a:rPr lang="en-US" altLang="ko-KR" dirty="0" smtClean="0"/>
              <a:t/>
            </a:r>
            <a:br>
              <a:rPr lang="en-US" altLang="ko-KR" dirty="0" smtClean="0"/>
            </a:br>
            <a:r>
              <a:rPr lang="en-US" altLang="ko-KR" sz="1600" dirty="0" smtClean="0"/>
              <a:t>- short-term</a:t>
            </a:r>
            <a:r>
              <a:rPr lang="ko-KR" altLang="en-US" sz="1600" dirty="0" smtClean="0"/>
              <a:t>은 단기기억 이라고 생각</a:t>
            </a:r>
            <a:r>
              <a:rPr lang="en-US" altLang="ko-KR" sz="1600" dirty="0" smtClean="0"/>
              <a:t/>
            </a:r>
            <a:br>
              <a:rPr lang="en-US" altLang="ko-KR" sz="1600" dirty="0" smtClean="0"/>
            </a:br>
            <a:r>
              <a:rPr lang="en-US" altLang="ko-KR" sz="1600" dirty="0" smtClean="0"/>
              <a:t>-long-term</a:t>
            </a:r>
            <a:r>
              <a:rPr lang="ko-KR" altLang="en-US" sz="1600" dirty="0" smtClean="0"/>
              <a:t>은 장기기억 이라고 생각</a:t>
            </a:r>
            <a:endParaRPr lang="en-US" altLang="ko-KR" sz="1600" dirty="0" smtClean="0"/>
          </a:p>
          <a:p>
            <a:pPr marL="285750" indent="-285750">
              <a:buFont typeface="Wingdings" panose="05000000000000000000" pitchFamily="2" charset="2"/>
              <a:buChar char="v"/>
            </a:pPr>
            <a:endParaRPr lang="en-US" altLang="ko-KR" sz="1600" dirty="0"/>
          </a:p>
          <a:p>
            <a:pPr marL="285750" indent="-285750">
              <a:buFont typeface="Wingdings" panose="05000000000000000000" pitchFamily="2" charset="2"/>
              <a:buChar char="v"/>
            </a:pPr>
            <a:r>
              <a:rPr lang="ko-KR" altLang="en-US" sz="1600" dirty="0" smtClean="0"/>
              <a:t>총 </a:t>
            </a:r>
            <a:r>
              <a:rPr lang="en-US" altLang="ko-KR" sz="1600" dirty="0" smtClean="0"/>
              <a:t>3</a:t>
            </a:r>
            <a:r>
              <a:rPr lang="ko-KR" altLang="en-US" sz="1600" dirty="0" smtClean="0"/>
              <a:t>개의 </a:t>
            </a:r>
            <a:r>
              <a:rPr lang="en-US" altLang="ko-KR" sz="1600" dirty="0" smtClean="0"/>
              <a:t>gate</a:t>
            </a:r>
            <a:r>
              <a:rPr lang="ko-KR" altLang="en-US" sz="1600" dirty="0" smtClean="0"/>
              <a:t>로 구성</a:t>
            </a:r>
            <a:r>
              <a:rPr lang="en-US" altLang="ko-KR" dirty="0"/>
              <a:t/>
            </a:r>
            <a:br>
              <a:rPr lang="en-US" altLang="ko-KR" dirty="0"/>
            </a:br>
            <a:r>
              <a:rPr lang="en-US" altLang="ko-KR" dirty="0" smtClean="0"/>
              <a:t>- Input Gate </a:t>
            </a:r>
            <a:br>
              <a:rPr lang="en-US" altLang="ko-KR" dirty="0" smtClean="0"/>
            </a:br>
            <a:r>
              <a:rPr lang="en-US" altLang="ko-KR" dirty="0" smtClean="0"/>
              <a:t>- Forget Gate</a:t>
            </a:r>
            <a:br>
              <a:rPr lang="en-US" altLang="ko-KR" dirty="0" smtClean="0"/>
            </a:br>
            <a:r>
              <a:rPr lang="en-US" altLang="ko-KR" dirty="0" smtClean="0"/>
              <a:t>- Output Gate</a:t>
            </a:r>
          </a:p>
          <a:p>
            <a:pPr marL="285750" indent="-285750">
              <a:buFont typeface="Wingdings" panose="05000000000000000000" pitchFamily="2" charset="2"/>
              <a:buChar char="v"/>
            </a:pPr>
            <a:endParaRPr lang="en-US" altLang="ko-KR" sz="1600" dirty="0"/>
          </a:p>
          <a:p>
            <a:pPr marL="285750" indent="-285750">
              <a:buFont typeface="Wingdings" panose="05000000000000000000" pitchFamily="2" charset="2"/>
              <a:buChar char="v"/>
            </a:pPr>
            <a:r>
              <a:rPr lang="en-US" altLang="ko-KR" dirty="0" smtClean="0"/>
              <a:t>Key Idea:</a:t>
            </a:r>
            <a:r>
              <a:rPr lang="en-US" altLang="ko-KR" dirty="0"/>
              <a:t/>
            </a:r>
            <a:br>
              <a:rPr lang="en-US" altLang="ko-KR" dirty="0"/>
            </a:br>
            <a:r>
              <a:rPr lang="en-US" altLang="ko-KR" dirty="0" smtClean="0"/>
              <a:t>- </a:t>
            </a:r>
            <a:r>
              <a:rPr lang="en-US" altLang="ko-KR" dirty="0" smtClean="0">
                <a:solidFill>
                  <a:srgbClr val="FF0000"/>
                </a:solidFill>
              </a:rPr>
              <a:t>the network can learn what to store in the long-term state, what to throw away, and what to read from it!!</a:t>
            </a:r>
          </a:p>
        </p:txBody>
      </p:sp>
      <p:pic>
        <p:nvPicPr>
          <p:cNvPr id="10" name="그림 9"/>
          <p:cNvPicPr>
            <a:picLocks noChangeAspect="1"/>
          </p:cNvPicPr>
          <p:nvPr/>
        </p:nvPicPr>
        <p:blipFill>
          <a:blip r:embed="rId5"/>
          <a:stretch>
            <a:fillRect/>
          </a:stretch>
        </p:blipFill>
        <p:spPr>
          <a:xfrm>
            <a:off x="1920738" y="4065168"/>
            <a:ext cx="2741134" cy="1994631"/>
          </a:xfrm>
          <a:prstGeom prst="rect">
            <a:avLst/>
          </a:prstGeom>
        </p:spPr>
      </p:pic>
    </p:spTree>
    <p:extLst>
      <p:ext uri="{BB962C8B-B14F-4D97-AF65-F5344CB8AC3E}">
        <p14:creationId xmlns:p14="http://schemas.microsoft.com/office/powerpoint/2010/main" val="889132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The Core Idea behind LSTMs</a:t>
            </a:r>
            <a:endParaRPr lang="ko-KR" altLang="en-US" dirty="0"/>
          </a:p>
        </p:txBody>
      </p:sp>
      <p:sp>
        <p:nvSpPr>
          <p:cNvPr id="3" name="슬라이드 번호 개체 틀 2"/>
          <p:cNvSpPr>
            <a:spLocks noGrp="1"/>
          </p:cNvSpPr>
          <p:nvPr>
            <p:ph type="sldNum" sz="quarter" idx="12"/>
          </p:nvPr>
        </p:nvSpPr>
        <p:spPr/>
        <p:txBody>
          <a:bodyPr/>
          <a:lstStyle/>
          <a:p>
            <a:fld id="{8E080A91-8C66-4AE5-8E27-69FF7A7CB2E0}" type="slidenum">
              <a:rPr lang="ko-KR" altLang="en-US" smtClean="0"/>
              <a:t>15</a:t>
            </a:fld>
            <a:endParaRPr lang="ko-KR" altLang="en-US"/>
          </a:p>
        </p:txBody>
      </p:sp>
      <p:sp>
        <p:nvSpPr>
          <p:cNvPr id="4" name="내용 개체 틀 3"/>
          <p:cNvSpPr>
            <a:spLocks noGrp="1"/>
          </p:cNvSpPr>
          <p:nvPr>
            <p:ph sz="quarter" idx="13"/>
          </p:nvPr>
        </p:nvSpPr>
        <p:spPr>
          <a:xfrm>
            <a:off x="0" y="6653927"/>
            <a:ext cx="8915400" cy="182563"/>
          </a:xfrm>
        </p:spPr>
        <p:txBody>
          <a:bodyPr/>
          <a:lstStyle/>
          <a:p>
            <a:endParaRPr lang="ko-KR" altLang="en-US"/>
          </a:p>
        </p:txBody>
      </p:sp>
      <p:pic>
        <p:nvPicPr>
          <p:cNvPr id="5" name="그림 4"/>
          <p:cNvPicPr>
            <a:picLocks noChangeAspect="1"/>
          </p:cNvPicPr>
          <p:nvPr/>
        </p:nvPicPr>
        <p:blipFill>
          <a:blip r:embed="rId2"/>
          <a:stretch>
            <a:fillRect/>
          </a:stretch>
        </p:blipFill>
        <p:spPr>
          <a:xfrm>
            <a:off x="621195" y="1390918"/>
            <a:ext cx="3592995" cy="2312513"/>
          </a:xfrm>
          <a:prstGeom prst="rect">
            <a:avLst/>
          </a:prstGeom>
        </p:spPr>
      </p:pic>
      <p:sp>
        <p:nvSpPr>
          <p:cNvPr id="6" name="TextBox 5"/>
          <p:cNvSpPr txBox="1"/>
          <p:nvPr/>
        </p:nvSpPr>
        <p:spPr>
          <a:xfrm>
            <a:off x="596348" y="3882887"/>
            <a:ext cx="3617843" cy="1754326"/>
          </a:xfrm>
          <a:prstGeom prst="rect">
            <a:avLst/>
          </a:prstGeom>
          <a:noFill/>
        </p:spPr>
        <p:txBody>
          <a:bodyPr wrap="square" rtlCol="0">
            <a:spAutoFit/>
          </a:bodyPr>
          <a:lstStyle/>
          <a:p>
            <a:pPr marL="285750" indent="-285750">
              <a:buFont typeface="Wingdings" panose="05000000000000000000" pitchFamily="2" charset="2"/>
              <a:buChar char="v"/>
            </a:pPr>
            <a:r>
              <a:rPr lang="en-US" altLang="ko-KR" dirty="0" smtClean="0"/>
              <a:t>Cell state</a:t>
            </a:r>
            <a:r>
              <a:rPr lang="ko-KR" altLang="en-US" dirty="0" smtClean="0"/>
              <a:t>에서 </a:t>
            </a:r>
            <a:r>
              <a:rPr lang="en-US" altLang="ko-KR" dirty="0" smtClean="0"/>
              <a:t>input gate, output gate, forget gate</a:t>
            </a:r>
            <a:r>
              <a:rPr lang="ko-KR" altLang="en-US" dirty="0" smtClean="0"/>
              <a:t>에 의해 새로운 인풋데이터에 대해 정보가 저장되거나 삭제되며 다음 </a:t>
            </a:r>
            <a:r>
              <a:rPr lang="en-US" altLang="ko-KR" dirty="0" smtClean="0"/>
              <a:t>time step</a:t>
            </a:r>
            <a:r>
              <a:rPr lang="ko-KR" altLang="en-US" dirty="0" smtClean="0"/>
              <a:t>에 대해 새로운 </a:t>
            </a:r>
            <a:r>
              <a:rPr lang="en-US" altLang="ko-KR" dirty="0" smtClean="0"/>
              <a:t>cell state</a:t>
            </a:r>
            <a:r>
              <a:rPr lang="ko-KR" altLang="en-US" dirty="0" smtClean="0"/>
              <a:t>를 업데이트함</a:t>
            </a:r>
            <a:endParaRPr lang="ko-KR" altLang="en-US" dirty="0"/>
          </a:p>
        </p:txBody>
      </p:sp>
      <p:pic>
        <p:nvPicPr>
          <p:cNvPr id="7" name="그림 6"/>
          <p:cNvPicPr>
            <a:picLocks noChangeAspect="1"/>
          </p:cNvPicPr>
          <p:nvPr/>
        </p:nvPicPr>
        <p:blipFill>
          <a:blip r:embed="rId3"/>
          <a:stretch>
            <a:fillRect/>
          </a:stretch>
        </p:blipFill>
        <p:spPr>
          <a:xfrm>
            <a:off x="5988532" y="1962808"/>
            <a:ext cx="1381125" cy="1323975"/>
          </a:xfrm>
          <a:prstGeom prst="rect">
            <a:avLst/>
          </a:prstGeom>
        </p:spPr>
      </p:pic>
      <p:sp>
        <p:nvSpPr>
          <p:cNvPr id="8" name="TextBox 7"/>
          <p:cNvSpPr txBox="1"/>
          <p:nvPr/>
        </p:nvSpPr>
        <p:spPr>
          <a:xfrm>
            <a:off x="4835385" y="3500283"/>
            <a:ext cx="3617843" cy="2862322"/>
          </a:xfrm>
          <a:prstGeom prst="rect">
            <a:avLst/>
          </a:prstGeom>
          <a:noFill/>
        </p:spPr>
        <p:txBody>
          <a:bodyPr wrap="square" rtlCol="0">
            <a:spAutoFit/>
          </a:bodyPr>
          <a:lstStyle/>
          <a:p>
            <a:pPr marL="285750" indent="-285750">
              <a:buFont typeface="Wingdings" panose="05000000000000000000" pitchFamily="2" charset="2"/>
              <a:buChar char="v"/>
            </a:pPr>
            <a:r>
              <a:rPr lang="en-US" altLang="ko-KR" dirty="0" smtClean="0"/>
              <a:t>Gate </a:t>
            </a:r>
            <a:r>
              <a:rPr lang="ko-KR" altLang="en-US" dirty="0" smtClean="0"/>
              <a:t>연산은 </a:t>
            </a:r>
            <a:r>
              <a:rPr lang="en-US" altLang="ko-KR" dirty="0" smtClean="0"/>
              <a:t>sigmoid</a:t>
            </a:r>
            <a:r>
              <a:rPr lang="ko-KR" altLang="en-US" dirty="0" smtClean="0"/>
              <a:t>와 </a:t>
            </a:r>
            <a:r>
              <a:rPr lang="en-US" altLang="ko-KR" dirty="0" smtClean="0"/>
              <a:t>sigmoid</a:t>
            </a:r>
            <a:r>
              <a:rPr lang="ko-KR" altLang="en-US" dirty="0" smtClean="0"/>
              <a:t>의 아웃풋의 곱으로 이루어짐</a:t>
            </a:r>
            <a:endParaRPr lang="en-US" altLang="ko-KR" dirty="0" smtClean="0"/>
          </a:p>
          <a:p>
            <a:pPr marL="285750" indent="-285750">
              <a:buFont typeface="Wingdings" panose="05000000000000000000" pitchFamily="2" charset="2"/>
              <a:buChar char="v"/>
            </a:pPr>
            <a:r>
              <a:rPr lang="ko-KR" altLang="en-US" dirty="0" smtClean="0"/>
              <a:t>즉</a:t>
            </a:r>
            <a:r>
              <a:rPr lang="en-US" altLang="ko-KR" dirty="0" smtClean="0"/>
              <a:t>, sigmoid</a:t>
            </a:r>
            <a:r>
              <a:rPr lang="ko-KR" altLang="en-US" dirty="0" smtClean="0"/>
              <a:t>의 결과가 </a:t>
            </a:r>
            <a:r>
              <a:rPr lang="en-US" altLang="ko-KR" dirty="0" smtClean="0"/>
              <a:t>0</a:t>
            </a:r>
            <a:r>
              <a:rPr lang="ko-KR" altLang="en-US" dirty="0" smtClean="0"/>
              <a:t>에서 </a:t>
            </a:r>
            <a:r>
              <a:rPr lang="en-US" altLang="ko-KR" dirty="0" smtClean="0"/>
              <a:t>1</a:t>
            </a:r>
            <a:r>
              <a:rPr lang="ko-KR" altLang="en-US" dirty="0" smtClean="0"/>
              <a:t>사이 이므로</a:t>
            </a:r>
            <a:r>
              <a:rPr lang="en-US" altLang="ko-KR" dirty="0" smtClean="0"/>
              <a:t>, 0</a:t>
            </a:r>
            <a:r>
              <a:rPr lang="ko-KR" altLang="en-US" dirty="0" smtClean="0"/>
              <a:t>이면 </a:t>
            </a:r>
            <a:r>
              <a:rPr lang="en-US" altLang="ko-KR" dirty="0" smtClean="0"/>
              <a:t>gate</a:t>
            </a:r>
            <a:r>
              <a:rPr lang="ko-KR" altLang="en-US" dirty="0" smtClean="0"/>
              <a:t>의 문을 닫고</a:t>
            </a:r>
            <a:r>
              <a:rPr lang="en-US" altLang="ko-KR" dirty="0" smtClean="0"/>
              <a:t>, 1</a:t>
            </a:r>
            <a:r>
              <a:rPr lang="ko-KR" altLang="en-US" dirty="0" smtClean="0"/>
              <a:t>이면 </a:t>
            </a:r>
            <a:r>
              <a:rPr lang="en-US" altLang="ko-KR" dirty="0" smtClean="0"/>
              <a:t>gate</a:t>
            </a:r>
            <a:r>
              <a:rPr lang="ko-KR" altLang="en-US" dirty="0" smtClean="0"/>
              <a:t>를 완전히 여는 것임</a:t>
            </a:r>
            <a:r>
              <a:rPr lang="en-US" altLang="ko-KR" dirty="0" smtClean="0"/>
              <a:t/>
            </a:r>
            <a:br>
              <a:rPr lang="en-US" altLang="ko-KR" dirty="0" smtClean="0"/>
            </a:br>
            <a:r>
              <a:rPr lang="en-US" altLang="ko-KR" dirty="0" smtClean="0"/>
              <a:t>ex) sigmoid</a:t>
            </a:r>
            <a:r>
              <a:rPr lang="ko-KR" altLang="en-US" dirty="0" smtClean="0"/>
              <a:t>결과가 </a:t>
            </a:r>
            <a:r>
              <a:rPr lang="en-US" altLang="ko-KR" dirty="0" smtClean="0"/>
              <a:t>0.5</a:t>
            </a:r>
            <a:r>
              <a:rPr lang="ko-KR" altLang="en-US" dirty="0" smtClean="0"/>
              <a:t>이면 새로운 인풋에 대해 </a:t>
            </a:r>
            <a:r>
              <a:rPr lang="en-US" altLang="ko-KR" dirty="0" smtClean="0"/>
              <a:t>0.5</a:t>
            </a:r>
            <a:r>
              <a:rPr lang="ko-KR" altLang="en-US" dirty="0" smtClean="0"/>
              <a:t>만큼만 저장</a:t>
            </a:r>
            <a:r>
              <a:rPr lang="en-US" altLang="ko-KR" dirty="0" smtClean="0"/>
              <a:t>/</a:t>
            </a:r>
            <a:r>
              <a:rPr lang="ko-KR" altLang="en-US" dirty="0" smtClean="0"/>
              <a:t>삭제</a:t>
            </a:r>
            <a:r>
              <a:rPr lang="en-US" altLang="ko-KR" dirty="0" smtClean="0"/>
              <a:t>/</a:t>
            </a:r>
            <a:r>
              <a:rPr lang="ko-KR" altLang="en-US" dirty="0" smtClean="0"/>
              <a:t>아웃풋으로 방출 하는 것임</a:t>
            </a:r>
            <a:endParaRPr lang="en-US" altLang="ko-KR" dirty="0"/>
          </a:p>
        </p:txBody>
      </p:sp>
      <p:sp>
        <p:nvSpPr>
          <p:cNvPr id="9" name="내용 개체 틀 3"/>
          <p:cNvSpPr txBox="1">
            <a:spLocks/>
          </p:cNvSpPr>
          <p:nvPr/>
        </p:nvSpPr>
        <p:spPr>
          <a:xfrm>
            <a:off x="0" y="6613125"/>
            <a:ext cx="8915400" cy="182563"/>
          </a:xfrm>
          <a:prstGeom prst="rect">
            <a:avLst/>
          </a:prstGeom>
        </p:spPr>
        <p:txBody>
          <a:bodyPr vert="horz" lIns="91440" tIns="45720" rIns="91440" bIns="45720" rtlCol="0">
            <a:noAutofit/>
          </a:bodyPr>
          <a:lstStyle>
            <a:lvl1pPr marL="0" indent="0" algn="l" defTabSz="914400" rtl="0" eaLnBrk="1" latinLnBrk="1" hangingPunct="1">
              <a:lnSpc>
                <a:spcPct val="90000"/>
              </a:lnSpc>
              <a:spcBef>
                <a:spcPts val="1000"/>
              </a:spcBef>
              <a:buFont typeface="Arial" panose="020B0604020202020204" pitchFamily="34" charset="0"/>
              <a:buNone/>
              <a:defRPr sz="14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mtClean="0"/>
              <a:t>Source : http://colah.github.io/posts/2015-08-Understanding-LSTMs/</a:t>
            </a:r>
            <a:endParaRPr lang="ko-KR" altLang="en-US" dirty="0"/>
          </a:p>
        </p:txBody>
      </p:sp>
    </p:spTree>
    <p:extLst>
      <p:ext uri="{BB962C8B-B14F-4D97-AF65-F5344CB8AC3E}">
        <p14:creationId xmlns:p14="http://schemas.microsoft.com/office/powerpoint/2010/main" val="181922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Step-by-Step LSTM Walk Through</a:t>
            </a:r>
            <a:br>
              <a:rPr lang="en-US" altLang="ko-KR" dirty="0" smtClean="0"/>
            </a:br>
            <a:r>
              <a:rPr lang="en-US" altLang="ko-KR" dirty="0" smtClean="0"/>
              <a:t>- 1) Forget Gate</a:t>
            </a:r>
            <a:endParaRPr lang="ko-KR" altLang="en-US" dirty="0"/>
          </a:p>
        </p:txBody>
      </p:sp>
      <p:sp>
        <p:nvSpPr>
          <p:cNvPr id="3" name="슬라이드 번호 개체 틀 2"/>
          <p:cNvSpPr>
            <a:spLocks noGrp="1"/>
          </p:cNvSpPr>
          <p:nvPr>
            <p:ph type="sldNum" sz="quarter" idx="12"/>
          </p:nvPr>
        </p:nvSpPr>
        <p:spPr/>
        <p:txBody>
          <a:bodyPr/>
          <a:lstStyle/>
          <a:p>
            <a:fld id="{8E080A91-8C66-4AE5-8E27-69FF7A7CB2E0}" type="slidenum">
              <a:rPr lang="ko-KR" altLang="en-US" smtClean="0"/>
              <a:t>16</a:t>
            </a:fld>
            <a:endParaRPr lang="ko-KR" altLang="en-US"/>
          </a:p>
        </p:txBody>
      </p:sp>
      <p:sp>
        <p:nvSpPr>
          <p:cNvPr id="4" name="내용 개체 틀 3"/>
          <p:cNvSpPr>
            <a:spLocks noGrp="1"/>
          </p:cNvSpPr>
          <p:nvPr>
            <p:ph sz="quarter" idx="13"/>
          </p:nvPr>
        </p:nvSpPr>
        <p:spPr>
          <a:xfrm>
            <a:off x="0" y="6613125"/>
            <a:ext cx="8915400" cy="182563"/>
          </a:xfrm>
        </p:spPr>
        <p:txBody>
          <a:bodyPr/>
          <a:lstStyle/>
          <a:p>
            <a:r>
              <a:rPr lang="en-US" altLang="ko-KR" dirty="0"/>
              <a:t>Source : http://colah.github.io/posts/2015-08-Understanding-LSTMs/</a:t>
            </a:r>
            <a:endParaRPr lang="ko-KR" altLang="en-US" dirty="0"/>
          </a:p>
        </p:txBody>
      </p:sp>
      <p:pic>
        <p:nvPicPr>
          <p:cNvPr id="6" name="그림 5"/>
          <p:cNvPicPr>
            <a:picLocks noChangeAspect="1"/>
          </p:cNvPicPr>
          <p:nvPr/>
        </p:nvPicPr>
        <p:blipFill>
          <a:blip r:embed="rId2"/>
          <a:stretch>
            <a:fillRect/>
          </a:stretch>
        </p:blipFill>
        <p:spPr>
          <a:xfrm>
            <a:off x="160268" y="2927897"/>
            <a:ext cx="4463181" cy="3119155"/>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523460" y="1620228"/>
                <a:ext cx="8083827" cy="928524"/>
              </a:xfrm>
              <a:prstGeom prst="rect">
                <a:avLst/>
              </a:prstGeom>
              <a:noFill/>
            </p:spPr>
            <p:txBody>
              <a:bodyPr wrap="square" rtlCol="0">
                <a:spAutoFit/>
              </a:bodyPr>
              <a:lstStyle/>
              <a:p>
                <a:pPr marL="285750" indent="-285750">
                  <a:buFont typeface="Wingdings" panose="05000000000000000000" pitchFamily="2" charset="2"/>
                  <a:buChar char="v"/>
                </a:pPr>
                <a:r>
                  <a:rPr lang="en-US" altLang="ko-KR" dirty="0" smtClean="0"/>
                  <a:t>Forget Gate</a:t>
                </a:r>
                <a:r>
                  <a:rPr lang="ko-KR" altLang="en-US" dirty="0" smtClean="0"/>
                  <a:t>의 역할</a:t>
                </a:r>
                <a:r>
                  <a:rPr lang="en-US" altLang="ko-KR" dirty="0" smtClean="0"/>
                  <a:t/>
                </a:r>
                <a:br>
                  <a:rPr lang="en-US" altLang="ko-KR" dirty="0" smtClean="0"/>
                </a:br>
                <a:r>
                  <a:rPr lang="en-US" altLang="ko-KR" dirty="0" smtClean="0"/>
                  <a:t>- cell state(</a:t>
                </a:r>
                <a:r>
                  <a:rPr lang="ko-KR" altLang="en-US" dirty="0" smtClean="0"/>
                  <a:t>여기서</a:t>
                </a:r>
                <a:r>
                  <a:rPr lang="en-US" altLang="ko-KR" dirty="0" smtClean="0"/>
                  <a:t>, </a:t>
                </a:r>
                <a14:m>
                  <m:oMath xmlns:m="http://schemas.openxmlformats.org/officeDocument/2006/math">
                    <m:sSub>
                      <m:sSubPr>
                        <m:ctrlPr>
                          <a:rPr lang="en-US" altLang="ko-KR" b="1" i="1" smtClean="0">
                            <a:latin typeface="Cambria Math" panose="02040503050406030204" pitchFamily="18" charset="0"/>
                          </a:rPr>
                        </m:ctrlPr>
                      </m:sSubPr>
                      <m:e>
                        <m:r>
                          <a:rPr lang="en-US" altLang="ko-KR" b="1" i="1" smtClean="0">
                            <a:latin typeface="Cambria Math" panose="02040503050406030204" pitchFamily="18" charset="0"/>
                          </a:rPr>
                          <m:t>𝑪</m:t>
                        </m:r>
                      </m:e>
                      <m:sub>
                        <m:r>
                          <a:rPr lang="en-US" altLang="ko-KR" b="1" i="0" smtClean="0">
                            <a:latin typeface="Cambria Math" panose="02040503050406030204" pitchFamily="18" charset="0"/>
                          </a:rPr>
                          <m:t>𝐭</m:t>
                        </m:r>
                      </m:sub>
                    </m:sSub>
                    <m:r>
                      <a:rPr lang="en-US" altLang="ko-KR" b="1" i="0" smtClean="0">
                        <a:latin typeface="Cambria Math" panose="02040503050406030204" pitchFamily="18" charset="0"/>
                      </a:rPr>
                      <m:t>, </m:t>
                    </m:r>
                    <m:r>
                      <a:rPr lang="ko-KR" altLang="en-US" b="1" i="1">
                        <a:latin typeface="Cambria Math" panose="02040503050406030204" pitchFamily="18" charset="0"/>
                      </a:rPr>
                      <m:t>장</m:t>
                    </m:r>
                  </m:oMath>
                </a14:m>
                <a:r>
                  <a:rPr lang="ko-KR" altLang="en-US" dirty="0" smtClean="0"/>
                  <a:t>기기억이 저장된 곳</a:t>
                </a:r>
                <a:r>
                  <a:rPr lang="en-US" altLang="ko-KR" dirty="0" smtClean="0"/>
                  <a:t>)</a:t>
                </a:r>
                <a:r>
                  <a:rPr lang="ko-KR" altLang="en-US" dirty="0" smtClean="0"/>
                  <a:t>에서</a:t>
                </a:r>
                <a:r>
                  <a:rPr lang="en-US" altLang="ko-KR" dirty="0" smtClean="0"/>
                  <a:t>, </a:t>
                </a:r>
                <a:r>
                  <a:rPr lang="ko-KR" altLang="en-US" dirty="0" smtClean="0"/>
                  <a:t>어떤 정보를 버릴지 결정하는</a:t>
                </a:r>
                <a:r>
                  <a:rPr lang="en-US" altLang="ko-KR" dirty="0"/>
                  <a:t> </a:t>
                </a:r>
                <a:r>
                  <a:rPr lang="en-US" altLang="ko-KR" dirty="0" smtClean="0"/>
                  <a:t>gate</a:t>
                </a:r>
                <a:endParaRPr lang="ko-KR" alt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23460" y="1620228"/>
                <a:ext cx="8083827" cy="928524"/>
              </a:xfrm>
              <a:prstGeom prst="rect">
                <a:avLst/>
              </a:prstGeom>
              <a:blipFill>
                <a:blip r:embed="rId3"/>
                <a:stretch>
                  <a:fillRect l="-528" t="-5263" r="-302" b="-9868"/>
                </a:stretch>
              </a:blipFill>
            </p:spPr>
            <p:txBody>
              <a:bodyPr/>
              <a:lstStyle/>
              <a:p>
                <a:r>
                  <a:rPr lang="ko-KR" altLang="en-US">
                    <a:noFill/>
                  </a:rPr>
                  <a:t> </a:t>
                </a:r>
              </a:p>
            </p:txBody>
          </p:sp>
        </mc:Fallback>
      </mc:AlternateContent>
      <p:pic>
        <p:nvPicPr>
          <p:cNvPr id="8" name="그림 7"/>
          <p:cNvPicPr>
            <a:picLocks noChangeAspect="1"/>
          </p:cNvPicPr>
          <p:nvPr/>
        </p:nvPicPr>
        <p:blipFill>
          <a:blip r:embed="rId4"/>
          <a:stretch>
            <a:fillRect/>
          </a:stretch>
        </p:blipFill>
        <p:spPr>
          <a:xfrm>
            <a:off x="160268" y="2694444"/>
            <a:ext cx="4411732" cy="516899"/>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4861890" y="2513659"/>
                <a:ext cx="3617843" cy="3816429"/>
              </a:xfrm>
              <a:prstGeom prst="rect">
                <a:avLst/>
              </a:prstGeom>
              <a:noFill/>
            </p:spPr>
            <p:txBody>
              <a:bodyPr wrap="square" rtlCol="0">
                <a:spAutoFit/>
              </a:bodyPr>
              <a:lstStyle/>
              <a:p>
                <a:pPr marL="342900" indent="-342900">
                  <a:buFont typeface="+mj-lt"/>
                  <a:buAutoNum type="arabicParenR"/>
                </a:pPr>
                <a:r>
                  <a:rPr lang="ko-KR" altLang="en-US" dirty="0" smtClean="0"/>
                  <a:t>새로운 </a:t>
                </a:r>
                <a:r>
                  <a:rPr lang="en-US" altLang="ko-KR" dirty="0" smtClean="0"/>
                  <a:t>input(</a:t>
                </a:r>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𝑡</m:t>
                        </m:r>
                      </m:sub>
                    </m:sSub>
                  </m:oMath>
                </a14:m>
                <a:r>
                  <a:rPr lang="en-US" altLang="ko-KR" dirty="0" smtClean="0"/>
                  <a:t>)</a:t>
                </a:r>
                <a:r>
                  <a:rPr lang="ko-KR" altLang="en-US" dirty="0" smtClean="0"/>
                  <a:t>과 </a:t>
                </a:r>
                <a:r>
                  <a:rPr lang="en-US" altLang="ko-KR" dirty="0" smtClean="0"/>
                  <a:t>short-term state(</a:t>
                </a:r>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h</m:t>
                        </m:r>
                      </m:e>
                      <m:sub>
                        <m:r>
                          <a:rPr lang="en-US" altLang="ko-KR" b="0" i="1" smtClean="0">
                            <a:latin typeface="Cambria Math" panose="02040503050406030204" pitchFamily="18" charset="0"/>
                          </a:rPr>
                          <m:t>𝑡</m:t>
                        </m:r>
                        <m:r>
                          <a:rPr lang="en-US" altLang="ko-KR" b="0" i="1" smtClean="0">
                            <a:latin typeface="Cambria Math" panose="02040503050406030204" pitchFamily="18" charset="0"/>
                          </a:rPr>
                          <m:t>−1</m:t>
                        </m:r>
                      </m:sub>
                    </m:sSub>
                  </m:oMath>
                </a14:m>
                <a:r>
                  <a:rPr lang="en-US" altLang="ko-KR" dirty="0" smtClean="0"/>
                  <a:t>)</a:t>
                </a:r>
                <a:r>
                  <a:rPr lang="ko-KR" altLang="en-US" dirty="0" smtClean="0"/>
                  <a:t>로 이루어진 </a:t>
                </a:r>
                <a:r>
                  <a:rPr lang="ko-KR" altLang="en-US" dirty="0" err="1" smtClean="0"/>
                  <a:t>가중합을</a:t>
                </a:r>
                <a:r>
                  <a:rPr lang="ko-KR" altLang="en-US" dirty="0" smtClean="0"/>
                  <a:t> 계산</a:t>
                </a:r>
                <a:endParaRPr lang="en-US" altLang="ko-KR" dirty="0" smtClean="0"/>
              </a:p>
              <a:p>
                <a:pPr marL="342900" indent="-342900">
                  <a:buFont typeface="+mj-lt"/>
                  <a:buAutoNum type="arabicParenR"/>
                </a:pPr>
                <a:r>
                  <a:rPr lang="en-US" altLang="ko-KR" dirty="0" smtClean="0"/>
                  <a:t>Sigmoid</a:t>
                </a:r>
                <a:r>
                  <a:rPr lang="ko-KR" altLang="en-US" dirty="0" smtClean="0"/>
                  <a:t>를 거쳐서 </a:t>
                </a:r>
                <a:r>
                  <a:rPr lang="en-US" altLang="ko-KR" dirty="0" smtClean="0"/>
                  <a:t>0</a:t>
                </a:r>
                <a:r>
                  <a:rPr lang="ko-KR" altLang="en-US" dirty="0" smtClean="0"/>
                  <a:t>에서 </a:t>
                </a:r>
                <a:r>
                  <a:rPr lang="en-US" altLang="ko-KR" dirty="0" smtClean="0"/>
                  <a:t>1</a:t>
                </a:r>
                <a:r>
                  <a:rPr lang="ko-KR" altLang="en-US" dirty="0" smtClean="0"/>
                  <a:t>사이의 값이 나옴</a:t>
                </a:r>
                <a:r>
                  <a:rPr lang="en-US" altLang="ko-KR" dirty="0" smtClean="0"/>
                  <a:t/>
                </a:r>
                <a:br>
                  <a:rPr lang="en-US" altLang="ko-KR" dirty="0" smtClean="0"/>
                </a:br>
                <a:r>
                  <a:rPr lang="en-US" altLang="ko-KR" sz="1400" dirty="0" smtClean="0">
                    <a:solidFill>
                      <a:schemeClr val="accent1">
                        <a:lumMod val="75000"/>
                      </a:schemeClr>
                    </a:solidFill>
                  </a:rPr>
                  <a:t>- </a:t>
                </a:r>
                <a:r>
                  <a:rPr lang="ko-KR" altLang="en-US" sz="1400" dirty="0" smtClean="0">
                    <a:solidFill>
                      <a:schemeClr val="accent1">
                        <a:lumMod val="75000"/>
                      </a:schemeClr>
                    </a:solidFill>
                  </a:rPr>
                  <a:t>이 값의 의미는 이전의 단기기억과 새로운 </a:t>
                </a:r>
                <a:r>
                  <a:rPr lang="en-US" altLang="ko-KR" sz="1400" dirty="0" smtClean="0">
                    <a:solidFill>
                      <a:schemeClr val="accent1">
                        <a:lumMod val="75000"/>
                      </a:schemeClr>
                    </a:solidFill>
                  </a:rPr>
                  <a:t>input</a:t>
                </a:r>
                <a:r>
                  <a:rPr lang="ko-KR" altLang="en-US" sz="1400" dirty="0" smtClean="0">
                    <a:solidFill>
                      <a:schemeClr val="accent1">
                        <a:lumMod val="75000"/>
                      </a:schemeClr>
                    </a:solidFill>
                  </a:rPr>
                  <a:t>의 중요도를 결정하는 거라고 생각하면 됨</a:t>
                </a:r>
                <a:r>
                  <a:rPr lang="en-US" altLang="ko-KR" sz="1400" dirty="0" smtClean="0">
                    <a:solidFill>
                      <a:schemeClr val="accent1">
                        <a:lumMod val="75000"/>
                      </a:schemeClr>
                    </a:solidFill>
                  </a:rPr>
                  <a:t>.</a:t>
                </a:r>
                <a:br>
                  <a:rPr lang="en-US" altLang="ko-KR" sz="1400" dirty="0" smtClean="0">
                    <a:solidFill>
                      <a:schemeClr val="accent1">
                        <a:lumMod val="75000"/>
                      </a:schemeClr>
                    </a:solidFill>
                  </a:rPr>
                </a:br>
                <a:r>
                  <a:rPr lang="en-US" altLang="ko-KR" sz="1400" dirty="0" smtClean="0">
                    <a:solidFill>
                      <a:schemeClr val="accent1">
                        <a:lumMod val="75000"/>
                      </a:schemeClr>
                    </a:solidFill>
                  </a:rPr>
                  <a:t>- </a:t>
                </a:r>
                <a:r>
                  <a:rPr lang="ko-KR" altLang="en-US" sz="1400" dirty="0" smtClean="0">
                    <a:solidFill>
                      <a:schemeClr val="accent1">
                        <a:lumMod val="75000"/>
                      </a:schemeClr>
                    </a:solidFill>
                  </a:rPr>
                  <a:t>즉</a:t>
                </a:r>
                <a:r>
                  <a:rPr lang="en-US" altLang="ko-KR" sz="1400" dirty="0" smtClean="0">
                    <a:solidFill>
                      <a:schemeClr val="accent1">
                        <a:lumMod val="75000"/>
                      </a:schemeClr>
                    </a:solidFill>
                  </a:rPr>
                  <a:t>, </a:t>
                </a:r>
                <a:r>
                  <a:rPr lang="ko-KR" altLang="en-US" sz="1400" dirty="0" smtClean="0">
                    <a:solidFill>
                      <a:schemeClr val="accent1">
                        <a:lumMod val="75000"/>
                      </a:schemeClr>
                    </a:solidFill>
                  </a:rPr>
                  <a:t>단기기억과 새로운 인풋이 중요하면 장기기억에서 버려야 할 부분이 많아지므로</a:t>
                </a:r>
                <a:r>
                  <a:rPr lang="en-US" altLang="ko-KR" sz="1400" dirty="0" smtClean="0">
                    <a:solidFill>
                      <a:schemeClr val="accent1">
                        <a:lumMod val="75000"/>
                      </a:schemeClr>
                    </a:solidFill>
                  </a:rPr>
                  <a:t>, 1</a:t>
                </a:r>
                <a:r>
                  <a:rPr lang="ko-KR" altLang="en-US" sz="1400" dirty="0" smtClean="0">
                    <a:solidFill>
                      <a:schemeClr val="accent1">
                        <a:lumMod val="75000"/>
                      </a:schemeClr>
                    </a:solidFill>
                  </a:rPr>
                  <a:t>에 가까운 값이 방출됨</a:t>
                </a:r>
                <a:endParaRPr lang="en-US" altLang="ko-KR" sz="1400" dirty="0" smtClean="0">
                  <a:solidFill>
                    <a:schemeClr val="accent1">
                      <a:lumMod val="75000"/>
                    </a:schemeClr>
                  </a:solidFill>
                </a:endParaRPr>
              </a:p>
              <a:p>
                <a:pPr marL="342900" indent="-342900">
                  <a:buFont typeface="+mj-lt"/>
                  <a:buAutoNum type="arabicParenR"/>
                </a:pPr>
                <a:endParaRPr lang="en-US" altLang="ko-KR" sz="1400" dirty="0" smtClean="0"/>
              </a:p>
              <a:p>
                <a:pPr marL="342900" indent="-342900">
                  <a:buFont typeface="+mj-lt"/>
                  <a:buAutoNum type="arabicParenR"/>
                </a:pPr>
                <a:r>
                  <a:rPr lang="ko-KR" altLang="en-US" dirty="0" smtClean="0"/>
                  <a:t>즉</a:t>
                </a:r>
                <a:r>
                  <a:rPr lang="en-US" altLang="ko-KR" dirty="0" smtClean="0"/>
                  <a:t>, forget gate</a:t>
                </a:r>
                <a:r>
                  <a:rPr lang="ko-KR" altLang="en-US" dirty="0" smtClean="0"/>
                  <a:t>의 개방 정도가 수치로  </a:t>
                </a:r>
                <a:r>
                  <a:rPr lang="en-US" altLang="ko-KR" dirty="0" smtClean="0"/>
                  <a:t>0~1</a:t>
                </a:r>
                <a:r>
                  <a:rPr lang="ko-KR" altLang="en-US" dirty="0" smtClean="0"/>
                  <a:t>사이의 값으로 계산되어 나옴</a:t>
                </a:r>
                <a:endParaRPr lang="en-US" altLang="ko-KR" sz="1600" dirty="0" smtClean="0"/>
              </a:p>
            </p:txBody>
          </p:sp>
        </mc:Choice>
        <mc:Fallback xmlns="">
          <p:sp>
            <p:nvSpPr>
              <p:cNvPr id="9" name="TextBox 8"/>
              <p:cNvSpPr txBox="1">
                <a:spLocks noRot="1" noChangeAspect="1" noMove="1" noResize="1" noEditPoints="1" noAdjustHandles="1" noChangeArrowheads="1" noChangeShapeType="1" noTextEdit="1"/>
              </p:cNvSpPr>
              <p:nvPr/>
            </p:nvSpPr>
            <p:spPr>
              <a:xfrm>
                <a:off x="4861890" y="2513659"/>
                <a:ext cx="3617843" cy="3816429"/>
              </a:xfrm>
              <a:prstGeom prst="rect">
                <a:avLst/>
              </a:prstGeom>
              <a:blipFill>
                <a:blip r:embed="rId5"/>
                <a:stretch>
                  <a:fillRect l="-1518" t="-1118" r="-1012" b="-127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144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a:blip r:embed="rId2"/>
          <a:stretch>
            <a:fillRect/>
          </a:stretch>
        </p:blipFill>
        <p:spPr>
          <a:xfrm>
            <a:off x="412882" y="3054883"/>
            <a:ext cx="4159118" cy="2919971"/>
          </a:xfrm>
          <a:prstGeom prst="rect">
            <a:avLst/>
          </a:prstGeom>
        </p:spPr>
      </p:pic>
      <p:sp>
        <p:nvSpPr>
          <p:cNvPr id="2" name="제목 1"/>
          <p:cNvSpPr>
            <a:spLocks noGrp="1"/>
          </p:cNvSpPr>
          <p:nvPr>
            <p:ph type="title"/>
          </p:nvPr>
        </p:nvSpPr>
        <p:spPr/>
        <p:txBody>
          <a:bodyPr/>
          <a:lstStyle/>
          <a:p>
            <a:r>
              <a:rPr lang="en-US" altLang="ko-KR" dirty="0" smtClean="0"/>
              <a:t>Step-by-Step LSTM Walk Through</a:t>
            </a:r>
            <a:br>
              <a:rPr lang="en-US" altLang="ko-KR" dirty="0" smtClean="0"/>
            </a:br>
            <a:r>
              <a:rPr lang="en-US" altLang="ko-KR" dirty="0" smtClean="0"/>
              <a:t>- 2) Input Gate</a:t>
            </a:r>
            <a:endParaRPr lang="ko-KR" altLang="en-US" dirty="0"/>
          </a:p>
        </p:txBody>
      </p:sp>
      <p:sp>
        <p:nvSpPr>
          <p:cNvPr id="3" name="슬라이드 번호 개체 틀 2"/>
          <p:cNvSpPr>
            <a:spLocks noGrp="1"/>
          </p:cNvSpPr>
          <p:nvPr>
            <p:ph type="sldNum" sz="quarter" idx="12"/>
          </p:nvPr>
        </p:nvSpPr>
        <p:spPr/>
        <p:txBody>
          <a:bodyPr/>
          <a:lstStyle/>
          <a:p>
            <a:fld id="{8E080A91-8C66-4AE5-8E27-69FF7A7CB2E0}" type="slidenum">
              <a:rPr lang="ko-KR" altLang="en-US" smtClean="0"/>
              <a:t>17</a:t>
            </a:fld>
            <a:endParaRPr lang="ko-KR" altLang="en-US"/>
          </a:p>
        </p:txBody>
      </p:sp>
      <p:sp>
        <p:nvSpPr>
          <p:cNvPr id="4" name="내용 개체 틀 3"/>
          <p:cNvSpPr>
            <a:spLocks noGrp="1"/>
          </p:cNvSpPr>
          <p:nvPr>
            <p:ph sz="quarter" idx="13"/>
          </p:nvPr>
        </p:nvSpPr>
        <p:spPr>
          <a:xfrm>
            <a:off x="0" y="6613125"/>
            <a:ext cx="8915400" cy="182563"/>
          </a:xfrm>
        </p:spPr>
        <p:txBody>
          <a:bodyPr/>
          <a:lstStyle/>
          <a:p>
            <a:r>
              <a:rPr lang="en-US" altLang="ko-KR" dirty="0"/>
              <a:t>Source : http://colah.github.io/posts/2015-08-Understanding-LSTMs/</a:t>
            </a:r>
            <a:endParaRPr lang="ko-KR" altLang="en-US" dirty="0"/>
          </a:p>
        </p:txBody>
      </p:sp>
      <p:sp>
        <p:nvSpPr>
          <p:cNvPr id="7" name="TextBox 6"/>
          <p:cNvSpPr txBox="1"/>
          <p:nvPr/>
        </p:nvSpPr>
        <p:spPr>
          <a:xfrm>
            <a:off x="523460" y="1620228"/>
            <a:ext cx="8083827" cy="923330"/>
          </a:xfrm>
          <a:prstGeom prst="rect">
            <a:avLst/>
          </a:prstGeom>
          <a:noFill/>
        </p:spPr>
        <p:txBody>
          <a:bodyPr wrap="square" rtlCol="0">
            <a:spAutoFit/>
          </a:bodyPr>
          <a:lstStyle/>
          <a:p>
            <a:pPr marL="285750" indent="-285750">
              <a:buFont typeface="Wingdings" panose="05000000000000000000" pitchFamily="2" charset="2"/>
              <a:buChar char="v"/>
            </a:pPr>
            <a:r>
              <a:rPr lang="en-US" altLang="ko-KR" dirty="0" smtClean="0"/>
              <a:t>Input Gate</a:t>
            </a:r>
            <a:r>
              <a:rPr lang="ko-KR" altLang="en-US" dirty="0" smtClean="0"/>
              <a:t>의 역할</a:t>
            </a:r>
            <a:r>
              <a:rPr lang="en-US" altLang="ko-KR" dirty="0" smtClean="0"/>
              <a:t/>
            </a:r>
            <a:br>
              <a:rPr lang="en-US" altLang="ko-KR" dirty="0" smtClean="0"/>
            </a:br>
            <a:r>
              <a:rPr lang="en-US" altLang="ko-KR" dirty="0" smtClean="0"/>
              <a:t>- </a:t>
            </a:r>
            <a:r>
              <a:rPr lang="ko-KR" altLang="en-US" dirty="0" smtClean="0"/>
              <a:t>새로운 </a:t>
            </a:r>
            <a:r>
              <a:rPr lang="en-US" altLang="ko-KR" dirty="0" smtClean="0"/>
              <a:t>input</a:t>
            </a:r>
            <a:r>
              <a:rPr lang="ko-KR" altLang="en-US" dirty="0" smtClean="0"/>
              <a:t>에서 어떤 새로운 정보가 장기기억</a:t>
            </a:r>
            <a:r>
              <a:rPr lang="en-US" altLang="ko-KR" dirty="0" smtClean="0"/>
              <a:t>(cell state)</a:t>
            </a:r>
            <a:r>
              <a:rPr lang="ko-KR" altLang="en-US" dirty="0" smtClean="0"/>
              <a:t>에 저장될지를 결정하는 </a:t>
            </a:r>
            <a:r>
              <a:rPr lang="en-US" altLang="ko-KR" dirty="0" smtClean="0"/>
              <a:t>gate</a:t>
            </a:r>
            <a:endParaRPr lang="ko-KR" altLang="en-US" dirty="0"/>
          </a:p>
        </p:txBody>
      </p:sp>
      <mc:AlternateContent xmlns:mc="http://schemas.openxmlformats.org/markup-compatibility/2006" xmlns:a14="http://schemas.microsoft.com/office/drawing/2010/main">
        <mc:Choice Requires="a14">
          <p:sp>
            <p:nvSpPr>
              <p:cNvPr id="9" name="TextBox 8"/>
              <p:cNvSpPr txBox="1"/>
              <p:nvPr/>
            </p:nvSpPr>
            <p:spPr>
              <a:xfrm>
                <a:off x="4861890" y="2513659"/>
                <a:ext cx="3617843" cy="3816429"/>
              </a:xfrm>
              <a:prstGeom prst="rect">
                <a:avLst/>
              </a:prstGeom>
              <a:noFill/>
            </p:spPr>
            <p:txBody>
              <a:bodyPr wrap="square" rtlCol="0">
                <a:spAutoFit/>
              </a:bodyPr>
              <a:lstStyle/>
              <a:p>
                <a:pPr marL="342900" indent="-342900">
                  <a:buFont typeface="+mj-lt"/>
                  <a:buAutoNum type="arabicParenR"/>
                </a:pPr>
                <a:r>
                  <a:rPr lang="ko-KR" altLang="en-US" dirty="0" smtClean="0"/>
                  <a:t>새로운 </a:t>
                </a:r>
                <a:r>
                  <a:rPr lang="en-US" altLang="ko-KR" dirty="0" smtClean="0"/>
                  <a:t>input(</a:t>
                </a:r>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𝑡</m:t>
                        </m:r>
                      </m:sub>
                    </m:sSub>
                  </m:oMath>
                </a14:m>
                <a:r>
                  <a:rPr lang="en-US" altLang="ko-KR" dirty="0" smtClean="0"/>
                  <a:t>)</a:t>
                </a:r>
                <a:r>
                  <a:rPr lang="ko-KR" altLang="en-US" dirty="0" smtClean="0"/>
                  <a:t>과 </a:t>
                </a:r>
                <a:r>
                  <a:rPr lang="en-US" altLang="ko-KR" dirty="0" smtClean="0"/>
                  <a:t>short-term state(</a:t>
                </a:r>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h</m:t>
                        </m:r>
                      </m:e>
                      <m:sub>
                        <m:r>
                          <a:rPr lang="en-US" altLang="ko-KR" b="0" i="1" smtClean="0">
                            <a:latin typeface="Cambria Math" panose="02040503050406030204" pitchFamily="18" charset="0"/>
                          </a:rPr>
                          <m:t>𝑡</m:t>
                        </m:r>
                        <m:r>
                          <a:rPr lang="en-US" altLang="ko-KR" b="0" i="1" smtClean="0">
                            <a:latin typeface="Cambria Math" panose="02040503050406030204" pitchFamily="18" charset="0"/>
                          </a:rPr>
                          <m:t>−1</m:t>
                        </m:r>
                      </m:sub>
                    </m:sSub>
                  </m:oMath>
                </a14:m>
                <a:r>
                  <a:rPr lang="en-US" altLang="ko-KR" dirty="0" smtClean="0"/>
                  <a:t>)</a:t>
                </a:r>
                <a:r>
                  <a:rPr lang="ko-KR" altLang="en-US" dirty="0" smtClean="0"/>
                  <a:t>로 이루어진 </a:t>
                </a:r>
                <a:r>
                  <a:rPr lang="ko-KR" altLang="en-US" dirty="0" err="1" smtClean="0"/>
                  <a:t>가중합을</a:t>
                </a:r>
                <a:r>
                  <a:rPr lang="ko-KR" altLang="en-US" dirty="0" smtClean="0"/>
                  <a:t> 계산</a:t>
                </a:r>
                <a:r>
                  <a:rPr lang="en-US" altLang="ko-KR" dirty="0" smtClean="0"/>
                  <a:t>(forget gate</a:t>
                </a:r>
                <a:r>
                  <a:rPr lang="ko-KR" altLang="en-US" dirty="0" smtClean="0"/>
                  <a:t>와 동일</a:t>
                </a:r>
                <a:r>
                  <a:rPr lang="en-US" altLang="ko-KR" dirty="0" smtClean="0"/>
                  <a:t>)</a:t>
                </a:r>
              </a:p>
              <a:p>
                <a:pPr marL="342900" indent="-342900">
                  <a:buFont typeface="+mj-lt"/>
                  <a:buAutoNum type="arabicParenR"/>
                </a:pPr>
                <a:r>
                  <a:rPr lang="en-US" altLang="ko-KR" dirty="0" smtClean="0"/>
                  <a:t>Sigmoid</a:t>
                </a:r>
                <a:r>
                  <a:rPr lang="ko-KR" altLang="en-US" dirty="0" smtClean="0"/>
                  <a:t>를 거쳐서 </a:t>
                </a:r>
                <a:r>
                  <a:rPr lang="en-US" altLang="ko-KR" dirty="0" smtClean="0"/>
                  <a:t>0</a:t>
                </a:r>
                <a:r>
                  <a:rPr lang="ko-KR" altLang="en-US" dirty="0" smtClean="0"/>
                  <a:t>에서 </a:t>
                </a:r>
                <a:r>
                  <a:rPr lang="en-US" altLang="ko-KR" dirty="0" smtClean="0"/>
                  <a:t>1</a:t>
                </a:r>
                <a:r>
                  <a:rPr lang="ko-KR" altLang="en-US" dirty="0" smtClean="0"/>
                  <a:t>사이의 값이 나옴</a:t>
                </a:r>
                <a:r>
                  <a:rPr lang="en-US" altLang="ko-KR" dirty="0" smtClean="0"/>
                  <a:t/>
                </a:r>
                <a:br>
                  <a:rPr lang="en-US" altLang="ko-KR" dirty="0" smtClean="0"/>
                </a:br>
                <a:r>
                  <a:rPr lang="en-US" altLang="ko-KR" sz="1400" dirty="0" smtClean="0"/>
                  <a:t>- </a:t>
                </a:r>
                <a:r>
                  <a:rPr lang="ko-KR" altLang="en-US" sz="1400" dirty="0" smtClean="0"/>
                  <a:t>이 값의 의미는 이전의 단기기억과 새로운 </a:t>
                </a:r>
                <a:r>
                  <a:rPr lang="en-US" altLang="ko-KR" sz="1400" dirty="0" smtClean="0"/>
                  <a:t>input</a:t>
                </a:r>
                <a:r>
                  <a:rPr lang="ko-KR" altLang="en-US" sz="1400" dirty="0" smtClean="0"/>
                  <a:t>의 중요도를 결정하는 거라고 생각하면 됨</a:t>
                </a:r>
                <a:r>
                  <a:rPr lang="en-US" altLang="ko-KR" sz="1400" dirty="0" smtClean="0"/>
                  <a:t>.</a:t>
                </a:r>
                <a:br>
                  <a:rPr lang="en-US" altLang="ko-KR" sz="1400" dirty="0" smtClean="0"/>
                </a:br>
                <a:r>
                  <a:rPr lang="en-US" altLang="ko-KR" sz="1400" dirty="0" smtClean="0"/>
                  <a:t>- </a:t>
                </a:r>
                <a:r>
                  <a:rPr lang="ko-KR" altLang="en-US" sz="1400" dirty="0" smtClean="0">
                    <a:solidFill>
                      <a:schemeClr val="accent1">
                        <a:lumMod val="75000"/>
                      </a:schemeClr>
                    </a:solidFill>
                  </a:rPr>
                  <a:t>즉</a:t>
                </a:r>
                <a:r>
                  <a:rPr lang="en-US" altLang="ko-KR" sz="1400" dirty="0" smtClean="0">
                    <a:solidFill>
                      <a:schemeClr val="accent1">
                        <a:lumMod val="75000"/>
                      </a:schemeClr>
                    </a:solidFill>
                  </a:rPr>
                  <a:t>, </a:t>
                </a:r>
                <a:r>
                  <a:rPr lang="ko-KR" altLang="en-US" sz="1400" dirty="0" smtClean="0">
                    <a:solidFill>
                      <a:schemeClr val="accent1">
                        <a:lumMod val="75000"/>
                      </a:schemeClr>
                    </a:solidFill>
                  </a:rPr>
                  <a:t>단기기억과 새로운 인풋이 중요하면 장기기억에 많이 저장해야 하므로</a:t>
                </a:r>
                <a:r>
                  <a:rPr lang="en-US" altLang="ko-KR" sz="1400" dirty="0" smtClean="0">
                    <a:solidFill>
                      <a:schemeClr val="accent1">
                        <a:lumMod val="75000"/>
                      </a:schemeClr>
                    </a:solidFill>
                  </a:rPr>
                  <a:t>, gate</a:t>
                </a:r>
                <a:r>
                  <a:rPr lang="ko-KR" altLang="en-US" sz="1400" dirty="0" smtClean="0">
                    <a:solidFill>
                      <a:schemeClr val="accent1">
                        <a:lumMod val="75000"/>
                      </a:schemeClr>
                    </a:solidFill>
                  </a:rPr>
                  <a:t>값이 </a:t>
                </a:r>
                <a:r>
                  <a:rPr lang="en-US" altLang="ko-KR" sz="1400" dirty="0" smtClean="0">
                    <a:solidFill>
                      <a:schemeClr val="accent1">
                        <a:lumMod val="75000"/>
                      </a:schemeClr>
                    </a:solidFill>
                  </a:rPr>
                  <a:t>1</a:t>
                </a:r>
                <a:r>
                  <a:rPr lang="ko-KR" altLang="en-US" sz="1400" dirty="0" smtClean="0">
                    <a:solidFill>
                      <a:schemeClr val="accent1">
                        <a:lumMod val="75000"/>
                      </a:schemeClr>
                    </a:solidFill>
                  </a:rPr>
                  <a:t>에 가깝게 나옴</a:t>
                </a:r>
                <a:endParaRPr lang="en-US" altLang="ko-KR" sz="1400" dirty="0" smtClean="0">
                  <a:solidFill>
                    <a:schemeClr val="accent1">
                      <a:lumMod val="75000"/>
                    </a:schemeClr>
                  </a:solidFill>
                </a:endParaRPr>
              </a:p>
              <a:p>
                <a:pPr marL="342900" indent="-342900">
                  <a:buFont typeface="+mj-lt"/>
                  <a:buAutoNum type="arabicParenR"/>
                </a:pPr>
                <a:endParaRPr lang="en-US" altLang="ko-KR" sz="1400" dirty="0" smtClean="0">
                  <a:solidFill>
                    <a:schemeClr val="accent1">
                      <a:lumMod val="75000"/>
                    </a:schemeClr>
                  </a:solidFill>
                </a:endParaRPr>
              </a:p>
              <a:p>
                <a:pPr marL="342900" indent="-342900">
                  <a:buFont typeface="+mj-lt"/>
                  <a:buAutoNum type="arabicParenR"/>
                </a:pPr>
                <a:r>
                  <a:rPr lang="ko-KR" altLang="en-US" dirty="0" smtClean="0"/>
                  <a:t>즉</a:t>
                </a:r>
                <a:r>
                  <a:rPr lang="en-US" altLang="ko-KR" dirty="0" smtClean="0"/>
                  <a:t>,</a:t>
                </a:r>
                <a:r>
                  <a:rPr lang="en-US" altLang="ko-KR" dirty="0"/>
                  <a:t> </a:t>
                </a:r>
                <a:r>
                  <a:rPr lang="en-US" altLang="ko-KR" dirty="0" smtClean="0"/>
                  <a:t>input gate</a:t>
                </a:r>
                <a:r>
                  <a:rPr lang="ko-KR" altLang="en-US" dirty="0" smtClean="0"/>
                  <a:t>의 개방 정도가 수치로  </a:t>
                </a:r>
                <a:r>
                  <a:rPr lang="en-US" altLang="ko-KR" dirty="0" smtClean="0"/>
                  <a:t>0~1</a:t>
                </a:r>
                <a:r>
                  <a:rPr lang="ko-KR" altLang="en-US" dirty="0" smtClean="0"/>
                  <a:t>사이의 값으로 계산되어 나옴</a:t>
                </a:r>
                <a:endParaRPr lang="en-US" altLang="ko-KR" sz="1600" dirty="0" smtClean="0"/>
              </a:p>
            </p:txBody>
          </p:sp>
        </mc:Choice>
        <mc:Fallback xmlns="">
          <p:sp>
            <p:nvSpPr>
              <p:cNvPr id="9" name="TextBox 8"/>
              <p:cNvSpPr txBox="1">
                <a:spLocks noRot="1" noChangeAspect="1" noMove="1" noResize="1" noEditPoints="1" noAdjustHandles="1" noChangeArrowheads="1" noChangeShapeType="1" noTextEdit="1"/>
              </p:cNvSpPr>
              <p:nvPr/>
            </p:nvSpPr>
            <p:spPr>
              <a:xfrm>
                <a:off x="4861890" y="2513659"/>
                <a:ext cx="3617843" cy="3816429"/>
              </a:xfrm>
              <a:prstGeom prst="rect">
                <a:avLst/>
              </a:prstGeom>
              <a:blipFill>
                <a:blip r:embed="rId3"/>
                <a:stretch>
                  <a:fillRect l="-1518" t="-1118" r="-1012" b="-1278"/>
                </a:stretch>
              </a:blipFill>
            </p:spPr>
            <p:txBody>
              <a:bodyPr/>
              <a:lstStyle/>
              <a:p>
                <a:r>
                  <a:rPr lang="ko-KR" altLang="en-US">
                    <a:noFill/>
                  </a:rPr>
                  <a:t> </a:t>
                </a:r>
              </a:p>
            </p:txBody>
          </p:sp>
        </mc:Fallback>
      </mc:AlternateContent>
      <p:pic>
        <p:nvPicPr>
          <p:cNvPr id="10" name="그림 9"/>
          <p:cNvPicPr>
            <a:picLocks noChangeAspect="1"/>
          </p:cNvPicPr>
          <p:nvPr/>
        </p:nvPicPr>
        <p:blipFill>
          <a:blip r:embed="rId4"/>
          <a:stretch>
            <a:fillRect/>
          </a:stretch>
        </p:blipFill>
        <p:spPr>
          <a:xfrm>
            <a:off x="122992" y="2661014"/>
            <a:ext cx="4320209" cy="520815"/>
          </a:xfrm>
          <a:prstGeom prst="rect">
            <a:avLst/>
          </a:prstGeom>
        </p:spPr>
      </p:pic>
      <p:sp>
        <p:nvSpPr>
          <p:cNvPr id="11" name="직사각형 10"/>
          <p:cNvSpPr/>
          <p:nvPr/>
        </p:nvSpPr>
        <p:spPr>
          <a:xfrm>
            <a:off x="1603513" y="4399722"/>
            <a:ext cx="609600" cy="10601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02365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a:blip r:embed="rId2"/>
          <a:stretch>
            <a:fillRect/>
          </a:stretch>
        </p:blipFill>
        <p:spPr>
          <a:xfrm>
            <a:off x="412882" y="3054883"/>
            <a:ext cx="4159118" cy="2919971"/>
          </a:xfrm>
          <a:prstGeom prst="rect">
            <a:avLst/>
          </a:prstGeom>
        </p:spPr>
      </p:pic>
      <p:sp>
        <p:nvSpPr>
          <p:cNvPr id="2" name="제목 1"/>
          <p:cNvSpPr>
            <a:spLocks noGrp="1"/>
          </p:cNvSpPr>
          <p:nvPr>
            <p:ph type="title"/>
          </p:nvPr>
        </p:nvSpPr>
        <p:spPr/>
        <p:txBody>
          <a:bodyPr>
            <a:normAutofit fontScale="90000"/>
          </a:bodyPr>
          <a:lstStyle/>
          <a:p>
            <a:r>
              <a:rPr lang="en-US" altLang="ko-KR" dirty="0" smtClean="0"/>
              <a:t>Step-by-Step LSTM Walk Through</a:t>
            </a:r>
            <a:br>
              <a:rPr lang="en-US" altLang="ko-KR" dirty="0" smtClean="0"/>
            </a:br>
            <a:r>
              <a:rPr lang="en-US" altLang="ko-KR" dirty="0" smtClean="0"/>
              <a:t>- 3) New Output (same as hidden state in RNN)</a:t>
            </a:r>
            <a:endParaRPr lang="ko-KR" altLang="en-US" dirty="0"/>
          </a:p>
        </p:txBody>
      </p:sp>
      <p:sp>
        <p:nvSpPr>
          <p:cNvPr id="3" name="슬라이드 번호 개체 틀 2"/>
          <p:cNvSpPr>
            <a:spLocks noGrp="1"/>
          </p:cNvSpPr>
          <p:nvPr>
            <p:ph type="sldNum" sz="quarter" idx="12"/>
          </p:nvPr>
        </p:nvSpPr>
        <p:spPr/>
        <p:txBody>
          <a:bodyPr/>
          <a:lstStyle/>
          <a:p>
            <a:fld id="{8E080A91-8C66-4AE5-8E27-69FF7A7CB2E0}" type="slidenum">
              <a:rPr lang="ko-KR" altLang="en-US" smtClean="0"/>
              <a:t>18</a:t>
            </a:fld>
            <a:endParaRPr lang="ko-KR" altLang="en-US"/>
          </a:p>
        </p:txBody>
      </p:sp>
      <p:sp>
        <p:nvSpPr>
          <p:cNvPr id="4" name="내용 개체 틀 3"/>
          <p:cNvSpPr>
            <a:spLocks noGrp="1"/>
          </p:cNvSpPr>
          <p:nvPr>
            <p:ph sz="quarter" idx="13"/>
          </p:nvPr>
        </p:nvSpPr>
        <p:spPr>
          <a:xfrm>
            <a:off x="0" y="6613125"/>
            <a:ext cx="8915400" cy="182563"/>
          </a:xfrm>
        </p:spPr>
        <p:txBody>
          <a:bodyPr/>
          <a:lstStyle/>
          <a:p>
            <a:r>
              <a:rPr lang="en-US" altLang="ko-KR" dirty="0"/>
              <a:t>Source : http://colah.github.io/posts/2015-08-Understanding-LSTMs/</a:t>
            </a:r>
            <a:endParaRPr lang="ko-KR" altLang="en-US" dirty="0"/>
          </a:p>
        </p:txBody>
      </p:sp>
      <p:sp>
        <p:nvSpPr>
          <p:cNvPr id="7" name="TextBox 6"/>
          <p:cNvSpPr txBox="1"/>
          <p:nvPr/>
        </p:nvSpPr>
        <p:spPr>
          <a:xfrm>
            <a:off x="523460" y="1620228"/>
            <a:ext cx="8083827" cy="646331"/>
          </a:xfrm>
          <a:prstGeom prst="rect">
            <a:avLst/>
          </a:prstGeom>
          <a:noFill/>
        </p:spPr>
        <p:txBody>
          <a:bodyPr wrap="square" rtlCol="0">
            <a:spAutoFit/>
          </a:bodyPr>
          <a:lstStyle/>
          <a:p>
            <a:pPr marL="285750" indent="-285750">
              <a:buFont typeface="Wingdings" panose="05000000000000000000" pitchFamily="2" charset="2"/>
              <a:buChar char="v"/>
            </a:pPr>
            <a:r>
              <a:rPr lang="en-US" altLang="ko-KR" dirty="0" smtClean="0"/>
              <a:t>RNN</a:t>
            </a:r>
            <a:r>
              <a:rPr lang="ko-KR" altLang="en-US" dirty="0" smtClean="0"/>
              <a:t>과 똑같이</a:t>
            </a:r>
            <a:r>
              <a:rPr lang="en-US" altLang="ko-KR" dirty="0" smtClean="0"/>
              <a:t>, hidden state</a:t>
            </a:r>
            <a:r>
              <a:rPr lang="ko-KR" altLang="en-US" dirty="0" smtClean="0"/>
              <a:t>에 대한 값이 이전 </a:t>
            </a:r>
            <a:r>
              <a:rPr lang="en-US" altLang="ko-KR" dirty="0" smtClean="0"/>
              <a:t>time step</a:t>
            </a:r>
            <a:r>
              <a:rPr lang="ko-KR" altLang="en-US" dirty="0" smtClean="0"/>
              <a:t>의 값과 새로운 </a:t>
            </a:r>
            <a:r>
              <a:rPr lang="en-US" altLang="ko-KR" dirty="0" smtClean="0"/>
              <a:t>input data</a:t>
            </a:r>
            <a:r>
              <a:rPr lang="ko-KR" altLang="en-US" dirty="0" smtClean="0"/>
              <a:t>에 의해 업데이트 된다</a:t>
            </a:r>
            <a:r>
              <a:rPr lang="en-US" altLang="ko-KR" dirty="0" smtClean="0"/>
              <a:t>.</a:t>
            </a:r>
            <a:endParaRPr lang="ko-KR" altLang="en-US" dirty="0"/>
          </a:p>
        </p:txBody>
      </p:sp>
      <p:sp>
        <p:nvSpPr>
          <p:cNvPr id="9" name="TextBox 8"/>
          <p:cNvSpPr txBox="1"/>
          <p:nvPr/>
        </p:nvSpPr>
        <p:spPr>
          <a:xfrm>
            <a:off x="4861890" y="2513659"/>
            <a:ext cx="3617843" cy="2062103"/>
          </a:xfrm>
          <a:prstGeom prst="rect">
            <a:avLst/>
          </a:prstGeom>
          <a:noFill/>
        </p:spPr>
        <p:txBody>
          <a:bodyPr wrap="square" rtlCol="0">
            <a:spAutoFit/>
          </a:bodyPr>
          <a:lstStyle/>
          <a:p>
            <a:pPr marL="342900" indent="-342900">
              <a:buFont typeface="Arial" panose="020B0604020202020204" pitchFamily="34" charset="0"/>
              <a:buChar char="•"/>
            </a:pPr>
            <a:r>
              <a:rPr lang="ko-KR" altLang="en-US" sz="1600" dirty="0" smtClean="0"/>
              <a:t>기존 </a:t>
            </a:r>
            <a:r>
              <a:rPr lang="en-US" altLang="ko-KR" sz="1600" dirty="0" smtClean="0"/>
              <a:t>RNN</a:t>
            </a:r>
            <a:r>
              <a:rPr lang="ko-KR" altLang="en-US" sz="1600" dirty="0" smtClean="0"/>
              <a:t>과의 차이점이 이렇게 업데이트된 새로운 </a:t>
            </a:r>
            <a:r>
              <a:rPr lang="en-US" altLang="ko-KR" sz="1600" dirty="0" smtClean="0"/>
              <a:t>hidden state</a:t>
            </a:r>
            <a:r>
              <a:rPr lang="ko-KR" altLang="en-US" sz="1600" dirty="0" smtClean="0"/>
              <a:t>가 바로 </a:t>
            </a:r>
            <a:r>
              <a:rPr lang="en-US" altLang="ko-KR" sz="1600" dirty="0" smtClean="0"/>
              <a:t>long-term state</a:t>
            </a:r>
            <a:r>
              <a:rPr lang="ko-KR" altLang="en-US" sz="1600" dirty="0" smtClean="0"/>
              <a:t>와 </a:t>
            </a:r>
            <a:r>
              <a:rPr lang="en-US" altLang="ko-KR" sz="1600" dirty="0" smtClean="0"/>
              <a:t>short-term state</a:t>
            </a:r>
            <a:r>
              <a:rPr lang="ko-KR" altLang="en-US" sz="1600" dirty="0" smtClean="0"/>
              <a:t>가 되지 않는다</a:t>
            </a:r>
            <a:r>
              <a:rPr lang="en-US" altLang="ko-KR" sz="1600" dirty="0" smtClean="0"/>
              <a:t>.</a:t>
            </a:r>
          </a:p>
          <a:p>
            <a:pPr marL="342900" indent="-342900">
              <a:buFont typeface="Arial" panose="020B0604020202020204" pitchFamily="34" charset="0"/>
              <a:buChar char="•"/>
            </a:pPr>
            <a:endParaRPr lang="en-US" altLang="ko-KR" sz="1600" dirty="0"/>
          </a:p>
          <a:p>
            <a:pPr marL="342900" indent="-342900">
              <a:buFont typeface="Arial" panose="020B0604020202020204" pitchFamily="34" charset="0"/>
              <a:buChar char="•"/>
            </a:pPr>
            <a:r>
              <a:rPr lang="en-US" altLang="ko-KR" sz="1600" dirty="0" smtClean="0"/>
              <a:t>Input gate(0~1</a:t>
            </a:r>
            <a:r>
              <a:rPr lang="ko-KR" altLang="en-US" sz="1600" dirty="0" smtClean="0"/>
              <a:t>사이의 값</a:t>
            </a:r>
            <a:r>
              <a:rPr lang="en-US" altLang="ko-KR" sz="1600" dirty="0" smtClean="0"/>
              <a:t>)</a:t>
            </a:r>
            <a:r>
              <a:rPr lang="ko-KR" altLang="en-US" sz="1600" dirty="0" smtClean="0"/>
              <a:t>에 의해</a:t>
            </a:r>
            <a:r>
              <a:rPr lang="en-US" altLang="ko-KR" sz="1600" dirty="0"/>
              <a:t> </a:t>
            </a:r>
            <a:r>
              <a:rPr lang="ko-KR" altLang="en-US" sz="1600" dirty="0" smtClean="0"/>
              <a:t>결정된 일부의 </a:t>
            </a:r>
            <a:r>
              <a:rPr lang="en-US" altLang="ko-KR" sz="1600" dirty="0" smtClean="0"/>
              <a:t>hidden state</a:t>
            </a:r>
            <a:r>
              <a:rPr lang="ko-KR" altLang="en-US" sz="1600" dirty="0" smtClean="0"/>
              <a:t>값이 </a:t>
            </a:r>
            <a:r>
              <a:rPr lang="en-US" altLang="ko-KR" sz="1600" dirty="0" smtClean="0"/>
              <a:t>long-term state</a:t>
            </a:r>
            <a:r>
              <a:rPr lang="ko-KR" altLang="en-US" sz="1600" dirty="0" smtClean="0"/>
              <a:t>에 저장된다</a:t>
            </a:r>
            <a:r>
              <a:rPr lang="en-US" altLang="ko-KR" sz="1600" dirty="0" smtClean="0"/>
              <a:t>. (</a:t>
            </a:r>
          </a:p>
        </p:txBody>
      </p:sp>
      <p:sp>
        <p:nvSpPr>
          <p:cNvPr id="11" name="직사각형 10"/>
          <p:cNvSpPr/>
          <p:nvPr/>
        </p:nvSpPr>
        <p:spPr>
          <a:xfrm>
            <a:off x="2083075" y="4400311"/>
            <a:ext cx="609600" cy="10601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3"/>
          <a:stretch>
            <a:fillRect/>
          </a:stretch>
        </p:blipFill>
        <p:spPr>
          <a:xfrm>
            <a:off x="183997" y="2657925"/>
            <a:ext cx="4532948" cy="510880"/>
          </a:xfrm>
          <a:prstGeom prst="rect">
            <a:avLst/>
          </a:prstGeom>
        </p:spPr>
      </p:pic>
    </p:spTree>
    <p:extLst>
      <p:ext uri="{BB962C8B-B14F-4D97-AF65-F5344CB8AC3E}">
        <p14:creationId xmlns:p14="http://schemas.microsoft.com/office/powerpoint/2010/main" val="15659136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Step-by-Step LSTM Walk Through</a:t>
            </a:r>
            <a:br>
              <a:rPr lang="en-US" altLang="ko-KR" dirty="0" smtClean="0"/>
            </a:br>
            <a:r>
              <a:rPr lang="en-US" altLang="ko-KR" dirty="0" smtClean="0"/>
              <a:t>- 4) Update long-term state</a:t>
            </a:r>
            <a:endParaRPr lang="ko-KR" altLang="en-US" dirty="0"/>
          </a:p>
        </p:txBody>
      </p:sp>
      <p:sp>
        <p:nvSpPr>
          <p:cNvPr id="3" name="슬라이드 번호 개체 틀 2"/>
          <p:cNvSpPr>
            <a:spLocks noGrp="1"/>
          </p:cNvSpPr>
          <p:nvPr>
            <p:ph type="sldNum" sz="quarter" idx="12"/>
          </p:nvPr>
        </p:nvSpPr>
        <p:spPr/>
        <p:txBody>
          <a:bodyPr/>
          <a:lstStyle/>
          <a:p>
            <a:fld id="{8E080A91-8C66-4AE5-8E27-69FF7A7CB2E0}" type="slidenum">
              <a:rPr lang="ko-KR" altLang="en-US" smtClean="0"/>
              <a:t>19</a:t>
            </a:fld>
            <a:endParaRPr lang="ko-KR" altLang="en-US"/>
          </a:p>
        </p:txBody>
      </p:sp>
      <p:sp>
        <p:nvSpPr>
          <p:cNvPr id="4" name="내용 개체 틀 3"/>
          <p:cNvSpPr>
            <a:spLocks noGrp="1"/>
          </p:cNvSpPr>
          <p:nvPr>
            <p:ph sz="quarter" idx="13"/>
          </p:nvPr>
        </p:nvSpPr>
        <p:spPr>
          <a:xfrm>
            <a:off x="0" y="6613125"/>
            <a:ext cx="8915400" cy="182563"/>
          </a:xfrm>
        </p:spPr>
        <p:txBody>
          <a:bodyPr/>
          <a:lstStyle/>
          <a:p>
            <a:r>
              <a:rPr lang="en-US" altLang="ko-KR" dirty="0"/>
              <a:t>Source : http://colah.github.io/posts/2015-08-Understanding-LSTMs/</a:t>
            </a:r>
            <a:endParaRPr lang="ko-KR" altLang="en-US" dirty="0"/>
          </a:p>
        </p:txBody>
      </p:sp>
      <p:sp>
        <p:nvSpPr>
          <p:cNvPr id="7" name="TextBox 6"/>
          <p:cNvSpPr txBox="1"/>
          <p:nvPr/>
        </p:nvSpPr>
        <p:spPr>
          <a:xfrm>
            <a:off x="523460" y="1620228"/>
            <a:ext cx="8083827" cy="923330"/>
          </a:xfrm>
          <a:prstGeom prst="rect">
            <a:avLst/>
          </a:prstGeom>
          <a:noFill/>
        </p:spPr>
        <p:txBody>
          <a:bodyPr wrap="square" rtlCol="0">
            <a:spAutoFit/>
          </a:bodyPr>
          <a:lstStyle/>
          <a:p>
            <a:pPr marL="285750" indent="-285750">
              <a:buFont typeface="Wingdings" panose="05000000000000000000" pitchFamily="2" charset="2"/>
              <a:buChar char="v"/>
            </a:pPr>
            <a:r>
              <a:rPr lang="en-US" altLang="ko-KR" dirty="0" smtClean="0"/>
              <a:t>Input Gate</a:t>
            </a:r>
            <a:r>
              <a:rPr lang="ko-KR" altLang="en-US" dirty="0" smtClean="0"/>
              <a:t>의 역할</a:t>
            </a:r>
            <a:r>
              <a:rPr lang="en-US" altLang="ko-KR" dirty="0" smtClean="0"/>
              <a:t/>
            </a:r>
            <a:br>
              <a:rPr lang="en-US" altLang="ko-KR" dirty="0" smtClean="0"/>
            </a:br>
            <a:r>
              <a:rPr lang="en-US" altLang="ko-KR" dirty="0" smtClean="0"/>
              <a:t>- </a:t>
            </a:r>
            <a:r>
              <a:rPr lang="ko-KR" altLang="en-US" dirty="0" smtClean="0"/>
              <a:t>새로운 </a:t>
            </a:r>
            <a:r>
              <a:rPr lang="en-US" altLang="ko-KR" dirty="0" smtClean="0"/>
              <a:t>input</a:t>
            </a:r>
            <a:r>
              <a:rPr lang="ko-KR" altLang="en-US" dirty="0" smtClean="0"/>
              <a:t>에서 어떤 새로운 정보가 장기기억</a:t>
            </a:r>
            <a:r>
              <a:rPr lang="en-US" altLang="ko-KR" dirty="0" smtClean="0"/>
              <a:t>(cell state)</a:t>
            </a:r>
            <a:r>
              <a:rPr lang="ko-KR" altLang="en-US" dirty="0" smtClean="0"/>
              <a:t>에 저장될지를 결정하는 </a:t>
            </a:r>
            <a:r>
              <a:rPr lang="en-US" altLang="ko-KR" dirty="0" smtClean="0"/>
              <a:t>gate</a:t>
            </a:r>
            <a:endParaRPr lang="ko-KR" altLang="en-US" dirty="0"/>
          </a:p>
        </p:txBody>
      </p:sp>
      <mc:AlternateContent xmlns:mc="http://schemas.openxmlformats.org/markup-compatibility/2006" xmlns:a14="http://schemas.microsoft.com/office/drawing/2010/main">
        <mc:Choice Requires="a14">
          <p:sp>
            <p:nvSpPr>
              <p:cNvPr id="9" name="TextBox 8"/>
              <p:cNvSpPr txBox="1"/>
              <p:nvPr/>
            </p:nvSpPr>
            <p:spPr>
              <a:xfrm>
                <a:off x="4861890" y="2513659"/>
                <a:ext cx="3617843" cy="3046988"/>
              </a:xfrm>
              <a:prstGeom prst="rect">
                <a:avLst/>
              </a:prstGeom>
              <a:noFill/>
            </p:spPr>
            <p:txBody>
              <a:bodyPr wrap="square" rtlCol="0">
                <a:spAutoFit/>
              </a:bodyPr>
              <a:lstStyle/>
              <a:p>
                <a:pPr marL="342900" indent="-342900">
                  <a:buFont typeface="Arial" panose="020B0604020202020204" pitchFamily="34" charset="0"/>
                  <a:buChar char="•"/>
                </a:pPr>
                <a14:m>
                  <m:oMath xmlns:m="http://schemas.openxmlformats.org/officeDocument/2006/math">
                    <m:sSub>
                      <m:sSubPr>
                        <m:ctrlPr>
                          <a:rPr lang="en-US" altLang="ko-KR" sz="1600" b="0" i="1" smtClean="0">
                            <a:latin typeface="Cambria Math" panose="02040503050406030204" pitchFamily="18" charset="0"/>
                          </a:rPr>
                        </m:ctrlPr>
                      </m:sSubPr>
                      <m:e>
                        <m:r>
                          <a:rPr lang="en-US" altLang="ko-KR" sz="1600" b="1" i="0" smtClean="0">
                            <a:latin typeface="Cambria Math" panose="02040503050406030204" pitchFamily="18" charset="0"/>
                          </a:rPr>
                          <m:t>𝐟</m:t>
                        </m:r>
                      </m:e>
                      <m:sub>
                        <m:r>
                          <a:rPr lang="en-US" altLang="ko-KR" sz="1600" b="0" i="1" smtClean="0">
                            <a:latin typeface="Cambria Math" panose="02040503050406030204" pitchFamily="18" charset="0"/>
                          </a:rPr>
                          <m:t>𝑡</m:t>
                        </m:r>
                      </m:sub>
                    </m:sSub>
                  </m:oMath>
                </a14:m>
                <a:r>
                  <a:rPr lang="en-US" altLang="ko-KR" sz="1600" b="1" dirty="0" smtClean="0"/>
                  <a:t> </a:t>
                </a:r>
                <a:r>
                  <a:rPr lang="en-US" altLang="ko-KR" sz="1600" dirty="0" smtClean="0"/>
                  <a:t>(forget gate)</a:t>
                </a:r>
                <a:r>
                  <a:rPr lang="ko-KR" altLang="en-US" sz="1600" dirty="0" smtClean="0"/>
                  <a:t>에 의해 이전 </a:t>
                </a:r>
                <a:r>
                  <a:rPr lang="en-US" altLang="ko-KR" sz="1600" dirty="0" smtClean="0"/>
                  <a:t>time step</a:t>
                </a:r>
                <a:r>
                  <a:rPr lang="ko-KR" altLang="en-US" sz="1600" dirty="0" smtClean="0"/>
                  <a:t>의 </a:t>
                </a:r>
                <a:r>
                  <a:rPr lang="en-US" altLang="ko-KR" sz="1600" dirty="0" smtClean="0"/>
                  <a:t>long-term state(</a:t>
                </a:r>
                <a14:m>
                  <m:oMath xmlns:m="http://schemas.openxmlformats.org/officeDocument/2006/math">
                    <m:sSub>
                      <m:sSubPr>
                        <m:ctrlPr>
                          <a:rPr lang="en-US" altLang="ko-KR" sz="1600" b="1" i="1" smtClean="0">
                            <a:latin typeface="Cambria Math" panose="02040503050406030204" pitchFamily="18" charset="0"/>
                          </a:rPr>
                        </m:ctrlPr>
                      </m:sSubPr>
                      <m:e>
                        <m:r>
                          <a:rPr lang="en-US" altLang="ko-KR" sz="1600" b="1" i="0" smtClean="0">
                            <a:latin typeface="Cambria Math" panose="02040503050406030204" pitchFamily="18" charset="0"/>
                          </a:rPr>
                          <m:t>𝐜</m:t>
                        </m:r>
                      </m:e>
                      <m:sub>
                        <m:r>
                          <a:rPr lang="en-US" altLang="ko-KR" sz="1600" b="0" i="1" smtClean="0">
                            <a:latin typeface="Cambria Math" panose="02040503050406030204" pitchFamily="18" charset="0"/>
                          </a:rPr>
                          <m:t>𝑡</m:t>
                        </m:r>
                        <m:r>
                          <a:rPr lang="en-US" altLang="ko-KR" sz="1600" b="0" i="1" smtClean="0">
                            <a:latin typeface="Cambria Math" panose="02040503050406030204" pitchFamily="18" charset="0"/>
                          </a:rPr>
                          <m:t>−1</m:t>
                        </m:r>
                      </m:sub>
                    </m:sSub>
                  </m:oMath>
                </a14:m>
                <a:r>
                  <a:rPr lang="en-US" altLang="ko-KR" sz="1600" dirty="0" smtClean="0"/>
                  <a:t>)</a:t>
                </a:r>
                <a:r>
                  <a:rPr lang="ko-KR" altLang="en-US" sz="1600" dirty="0" smtClean="0"/>
                  <a:t>중에서 어느 정도가 버려질지 결정됨</a:t>
                </a:r>
                <a:r>
                  <a:rPr lang="en-US" altLang="ko-KR" sz="1600" dirty="0" smtClean="0"/>
                  <a:t/>
                </a:r>
                <a:br>
                  <a:rPr lang="en-US" altLang="ko-KR" sz="1600" dirty="0" smtClean="0"/>
                </a:br>
                <a:r>
                  <a:rPr lang="en-US" altLang="ko-KR" sz="1600" dirty="0" smtClean="0"/>
                  <a:t>- </a:t>
                </a:r>
                <a14:m>
                  <m:oMath xmlns:m="http://schemas.openxmlformats.org/officeDocument/2006/math">
                    <m:sSub>
                      <m:sSubPr>
                        <m:ctrlPr>
                          <a:rPr lang="en-US" altLang="ko-KR" sz="1600" i="1">
                            <a:latin typeface="Cambria Math" panose="02040503050406030204" pitchFamily="18" charset="0"/>
                          </a:rPr>
                        </m:ctrlPr>
                      </m:sSubPr>
                      <m:e>
                        <m:r>
                          <a:rPr lang="en-US" altLang="ko-KR" sz="1600" b="1">
                            <a:latin typeface="Cambria Math" panose="02040503050406030204" pitchFamily="18" charset="0"/>
                          </a:rPr>
                          <m:t>𝐟</m:t>
                        </m:r>
                      </m:e>
                      <m:sub>
                        <m:r>
                          <a:rPr lang="en-US" altLang="ko-KR" sz="1600" i="1">
                            <a:latin typeface="Cambria Math" panose="02040503050406030204" pitchFamily="18" charset="0"/>
                          </a:rPr>
                          <m:t>𝑡</m:t>
                        </m:r>
                      </m:sub>
                    </m:sSub>
                  </m:oMath>
                </a14:m>
                <a:r>
                  <a:rPr lang="en-US" altLang="ko-KR" sz="1600" dirty="0" smtClean="0"/>
                  <a:t> : 0~1 </a:t>
                </a:r>
                <a:r>
                  <a:rPr lang="ko-KR" altLang="en-US" sz="1600" dirty="0" smtClean="0"/>
                  <a:t>사이의 값</a:t>
                </a:r>
                <a:r>
                  <a:rPr lang="en-US" altLang="ko-KR" sz="1600" dirty="0" smtClean="0"/>
                  <a:t/>
                </a:r>
                <a:br>
                  <a:rPr lang="en-US" altLang="ko-KR" sz="1600" dirty="0" smtClean="0"/>
                </a:br>
                <a:endParaRPr lang="en-US" altLang="ko-KR" sz="1600" dirty="0" smtClean="0"/>
              </a:p>
              <a:p>
                <a:pPr marL="342900" indent="-342900">
                  <a:buFont typeface="Arial" panose="020B0604020202020204" pitchFamily="34" charset="0"/>
                  <a:buChar char="•"/>
                </a:pPr>
                <a14:m>
                  <m:oMath xmlns:m="http://schemas.openxmlformats.org/officeDocument/2006/math">
                    <m:sSub>
                      <m:sSubPr>
                        <m:ctrlPr>
                          <a:rPr lang="en-US" altLang="ko-KR" sz="1600" b="0" i="1" smtClean="0">
                            <a:latin typeface="Cambria Math" panose="02040503050406030204" pitchFamily="18" charset="0"/>
                          </a:rPr>
                        </m:ctrlPr>
                      </m:sSubPr>
                      <m:e>
                        <m:r>
                          <a:rPr lang="en-US" altLang="ko-KR" sz="1600" b="1" i="0" smtClean="0">
                            <a:latin typeface="Cambria Math" panose="02040503050406030204" pitchFamily="18" charset="0"/>
                          </a:rPr>
                          <m:t>𝐢</m:t>
                        </m:r>
                      </m:e>
                      <m:sub>
                        <m:r>
                          <a:rPr lang="en-US" altLang="ko-KR" sz="1600" b="0" i="1" smtClean="0">
                            <a:latin typeface="Cambria Math" panose="02040503050406030204" pitchFamily="18" charset="0"/>
                          </a:rPr>
                          <m:t>𝑡</m:t>
                        </m:r>
                      </m:sub>
                    </m:sSub>
                  </m:oMath>
                </a14:m>
                <a:r>
                  <a:rPr lang="en-US" altLang="ko-KR" sz="1600" b="1" dirty="0" smtClean="0"/>
                  <a:t> </a:t>
                </a:r>
                <a:r>
                  <a:rPr lang="en-US" altLang="ko-KR" sz="1600" dirty="0" smtClean="0"/>
                  <a:t>(input gate)</a:t>
                </a:r>
                <a:r>
                  <a:rPr lang="ko-KR" altLang="en-US" sz="1600" dirty="0" smtClean="0"/>
                  <a:t>에 의해 새로운 </a:t>
                </a:r>
                <a:r>
                  <a:rPr lang="en-US" altLang="ko-KR" sz="1600" dirty="0" smtClean="0"/>
                  <a:t>hidden state(</a:t>
                </a:r>
                <a14:m>
                  <m:oMath xmlns:m="http://schemas.openxmlformats.org/officeDocument/2006/math">
                    <m:sSub>
                      <m:sSubPr>
                        <m:ctrlPr>
                          <a:rPr lang="en-US" altLang="ko-KR" sz="1600" b="0" i="1" smtClean="0">
                            <a:latin typeface="Cambria Math" panose="02040503050406030204" pitchFamily="18" charset="0"/>
                          </a:rPr>
                        </m:ctrlPr>
                      </m:sSubPr>
                      <m:e>
                        <m:r>
                          <a:rPr lang="en-US" altLang="ko-KR" sz="1600" b="1" i="0" smtClean="0">
                            <a:latin typeface="Cambria Math" panose="02040503050406030204" pitchFamily="18" charset="0"/>
                          </a:rPr>
                          <m:t>𝐠</m:t>
                        </m:r>
                      </m:e>
                      <m:sub>
                        <m:r>
                          <a:rPr lang="en-US" altLang="ko-KR" sz="1600" b="0" i="1" smtClean="0">
                            <a:latin typeface="Cambria Math" panose="02040503050406030204" pitchFamily="18" charset="0"/>
                          </a:rPr>
                          <m:t>𝑡</m:t>
                        </m:r>
                      </m:sub>
                    </m:sSub>
                  </m:oMath>
                </a14:m>
                <a:r>
                  <a:rPr lang="en-US" altLang="ko-KR" sz="1600" dirty="0" smtClean="0"/>
                  <a:t>)</a:t>
                </a:r>
                <a:r>
                  <a:rPr lang="ko-KR" altLang="en-US" sz="1600" dirty="0" smtClean="0"/>
                  <a:t>에서</a:t>
                </a:r>
                <a:r>
                  <a:rPr lang="en-US" altLang="ko-KR" sz="1600" dirty="0" smtClean="0"/>
                  <a:t>, </a:t>
                </a:r>
                <a:r>
                  <a:rPr lang="ko-KR" altLang="en-US" sz="1600" dirty="0" smtClean="0"/>
                  <a:t>어느 정도가 </a:t>
                </a:r>
                <a:r>
                  <a:rPr lang="en-US" altLang="ko-KR" sz="1600" dirty="0" smtClean="0"/>
                  <a:t>long-term state</a:t>
                </a:r>
                <a:r>
                  <a:rPr lang="ko-KR" altLang="en-US" sz="1600" dirty="0" smtClean="0"/>
                  <a:t>에 저장될지 결정됨</a:t>
                </a:r>
                <a:endParaRPr lang="en-US" altLang="ko-KR" sz="1600" dirty="0" smtClean="0"/>
              </a:p>
              <a:p>
                <a:pPr marL="342900" indent="-342900">
                  <a:buFont typeface="Arial" panose="020B0604020202020204" pitchFamily="34" charset="0"/>
                  <a:buChar char="•"/>
                </a:pPr>
                <a:endParaRPr lang="en-US" altLang="ko-KR" sz="1600" dirty="0"/>
              </a:p>
              <a:p>
                <a:pPr marL="342900" indent="-342900">
                  <a:buFont typeface="Arial" panose="020B0604020202020204" pitchFamily="34" charset="0"/>
                  <a:buChar char="•"/>
                </a:pPr>
                <a:r>
                  <a:rPr lang="ko-KR" altLang="en-US" sz="1600" dirty="0" smtClean="0"/>
                  <a:t>따라서 위의 두 과정을 거친 뒤에</a:t>
                </a:r>
                <a:r>
                  <a:rPr lang="en-US" altLang="ko-KR" sz="1600" dirty="0" smtClean="0"/>
                  <a:t>, </a:t>
                </a:r>
                <a:r>
                  <a:rPr lang="ko-KR" altLang="en-US" sz="1600" dirty="0" smtClean="0"/>
                  <a:t>새로운 </a:t>
                </a:r>
                <a:r>
                  <a:rPr lang="en-US" altLang="ko-KR" sz="1600" dirty="0" smtClean="0"/>
                  <a:t>long-term state</a:t>
                </a:r>
                <a:r>
                  <a:rPr lang="en-US" altLang="ko-KR" sz="1600" dirty="0"/>
                  <a:t> (</a:t>
                </a:r>
                <a14:m>
                  <m:oMath xmlns:m="http://schemas.openxmlformats.org/officeDocument/2006/math">
                    <m:sSub>
                      <m:sSubPr>
                        <m:ctrlPr>
                          <a:rPr lang="en-US" altLang="ko-KR" sz="1600" b="1" i="1">
                            <a:latin typeface="Cambria Math" panose="02040503050406030204" pitchFamily="18" charset="0"/>
                          </a:rPr>
                        </m:ctrlPr>
                      </m:sSubPr>
                      <m:e>
                        <m:r>
                          <a:rPr lang="en-US" altLang="ko-KR" sz="1600" b="1">
                            <a:latin typeface="Cambria Math" panose="02040503050406030204" pitchFamily="18" charset="0"/>
                          </a:rPr>
                          <m:t>𝐜</m:t>
                        </m:r>
                      </m:e>
                      <m:sub>
                        <m:r>
                          <a:rPr lang="en-US" altLang="ko-KR" sz="1600" i="1">
                            <a:latin typeface="Cambria Math" panose="02040503050406030204" pitchFamily="18" charset="0"/>
                          </a:rPr>
                          <m:t>𝑡</m:t>
                        </m:r>
                      </m:sub>
                    </m:sSub>
                  </m:oMath>
                </a14:m>
                <a:r>
                  <a:rPr lang="en-US" altLang="ko-KR" sz="1600" dirty="0" smtClean="0"/>
                  <a:t>) </a:t>
                </a:r>
                <a:r>
                  <a:rPr lang="ko-KR" altLang="en-US" sz="1600" dirty="0" smtClean="0"/>
                  <a:t>가 업데이트 됨</a:t>
                </a:r>
                <a:endParaRPr lang="en-US" altLang="ko-KR" sz="1600" dirty="0" smtClean="0"/>
              </a:p>
            </p:txBody>
          </p:sp>
        </mc:Choice>
        <mc:Fallback xmlns="">
          <p:sp>
            <p:nvSpPr>
              <p:cNvPr id="9" name="TextBox 8"/>
              <p:cNvSpPr txBox="1">
                <a:spLocks noRot="1" noChangeAspect="1" noMove="1" noResize="1" noEditPoints="1" noAdjustHandles="1" noChangeArrowheads="1" noChangeShapeType="1" noTextEdit="1"/>
              </p:cNvSpPr>
              <p:nvPr/>
            </p:nvSpPr>
            <p:spPr>
              <a:xfrm>
                <a:off x="4861890" y="2513659"/>
                <a:ext cx="3617843" cy="3046988"/>
              </a:xfrm>
              <a:prstGeom prst="rect">
                <a:avLst/>
              </a:prstGeom>
              <a:blipFill>
                <a:blip r:embed="rId2"/>
                <a:stretch>
                  <a:fillRect l="-675" t="-800" r="-1855" b="-1400"/>
                </a:stretch>
              </a:blipFill>
            </p:spPr>
            <p:txBody>
              <a:bodyPr/>
              <a:lstStyle/>
              <a:p>
                <a:r>
                  <a:rPr lang="ko-KR" altLang="en-US">
                    <a:noFill/>
                  </a:rPr>
                  <a:t> </a:t>
                </a:r>
              </a:p>
            </p:txBody>
          </p:sp>
        </mc:Fallback>
      </mc:AlternateContent>
      <p:pic>
        <p:nvPicPr>
          <p:cNvPr id="6" name="그림 5"/>
          <p:cNvPicPr>
            <a:picLocks noChangeAspect="1"/>
          </p:cNvPicPr>
          <p:nvPr/>
        </p:nvPicPr>
        <p:blipFill>
          <a:blip r:embed="rId3"/>
          <a:stretch>
            <a:fillRect/>
          </a:stretch>
        </p:blipFill>
        <p:spPr>
          <a:xfrm>
            <a:off x="241432" y="3218848"/>
            <a:ext cx="4330568" cy="2960445"/>
          </a:xfrm>
          <a:prstGeom prst="rect">
            <a:avLst/>
          </a:prstGeom>
        </p:spPr>
      </p:pic>
      <p:pic>
        <p:nvPicPr>
          <p:cNvPr id="8" name="그림 7"/>
          <p:cNvPicPr>
            <a:picLocks noChangeAspect="1"/>
          </p:cNvPicPr>
          <p:nvPr/>
        </p:nvPicPr>
        <p:blipFill>
          <a:blip r:embed="rId4"/>
          <a:stretch>
            <a:fillRect/>
          </a:stretch>
        </p:blipFill>
        <p:spPr>
          <a:xfrm>
            <a:off x="511241" y="2787432"/>
            <a:ext cx="3790950" cy="514350"/>
          </a:xfrm>
          <a:prstGeom prst="rect">
            <a:avLst/>
          </a:prstGeom>
        </p:spPr>
      </p:pic>
    </p:spTree>
    <p:extLst>
      <p:ext uri="{BB962C8B-B14F-4D97-AF65-F5344CB8AC3E}">
        <p14:creationId xmlns:p14="http://schemas.microsoft.com/office/powerpoint/2010/main" val="2176930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Bidirectional Recurrent Neural Networks(RNNs)</a:t>
            </a:r>
            <a:endParaRPr lang="ko-KR" altLang="en-US" dirty="0"/>
          </a:p>
        </p:txBody>
      </p:sp>
      <p:sp>
        <p:nvSpPr>
          <p:cNvPr id="3" name="슬라이드 번호 개체 틀 2"/>
          <p:cNvSpPr>
            <a:spLocks noGrp="1"/>
          </p:cNvSpPr>
          <p:nvPr>
            <p:ph type="sldNum" sz="quarter" idx="12"/>
          </p:nvPr>
        </p:nvSpPr>
        <p:spPr/>
        <p:txBody>
          <a:bodyPr/>
          <a:lstStyle/>
          <a:p>
            <a:fld id="{8E080A91-8C66-4AE5-8E27-69FF7A7CB2E0}" type="slidenum">
              <a:rPr lang="ko-KR" altLang="en-US" smtClean="0"/>
              <a:t>2</a:t>
            </a:fld>
            <a:endParaRPr lang="ko-KR" altLang="en-US"/>
          </a:p>
        </p:txBody>
      </p:sp>
      <p:sp>
        <p:nvSpPr>
          <p:cNvPr id="4" name="내용 개체 틀 3"/>
          <p:cNvSpPr>
            <a:spLocks noGrp="1"/>
          </p:cNvSpPr>
          <p:nvPr>
            <p:ph sz="quarter" idx="13"/>
          </p:nvPr>
        </p:nvSpPr>
        <p:spPr>
          <a:xfrm>
            <a:off x="-15784" y="6576105"/>
            <a:ext cx="8915400" cy="182563"/>
          </a:xfrm>
        </p:spPr>
        <p:txBody>
          <a:bodyPr/>
          <a:lstStyle/>
          <a:p>
            <a:r>
              <a:rPr lang="en-US" altLang="ko-KR" dirty="0" smtClean="0"/>
              <a:t>Source: Bidirectional Recurrent Neural Network, M. Schuster, K. K. </a:t>
            </a:r>
            <a:r>
              <a:rPr lang="en-US" altLang="ko-KR" dirty="0" err="1" smtClean="0"/>
              <a:t>Paliwal</a:t>
            </a:r>
            <a:r>
              <a:rPr lang="en-US" altLang="ko-KR" dirty="0" smtClean="0"/>
              <a:t>, 1997</a:t>
            </a:r>
            <a:endParaRPr lang="ko-KR" altLang="en-US" dirty="0"/>
          </a:p>
        </p:txBody>
      </p:sp>
      <p:sp>
        <p:nvSpPr>
          <p:cNvPr id="5" name="TextBox 4"/>
          <p:cNvSpPr txBox="1"/>
          <p:nvPr/>
        </p:nvSpPr>
        <p:spPr>
          <a:xfrm>
            <a:off x="152400" y="1471748"/>
            <a:ext cx="8839200" cy="923330"/>
          </a:xfrm>
          <a:prstGeom prst="rect">
            <a:avLst/>
          </a:prstGeom>
          <a:noFill/>
        </p:spPr>
        <p:txBody>
          <a:bodyPr wrap="square" rtlCol="0">
            <a:spAutoFit/>
          </a:bodyPr>
          <a:lstStyle/>
          <a:p>
            <a:pPr marL="285750" indent="-285750">
              <a:buFont typeface="Wingdings" panose="05000000000000000000" pitchFamily="2" charset="2"/>
              <a:buChar char="v"/>
            </a:pPr>
            <a:r>
              <a:rPr lang="ko-KR" altLang="en-US" dirty="0" smtClean="0"/>
              <a:t>이번 시간에는 과거의 상태뿐만 아니라</a:t>
            </a:r>
            <a:r>
              <a:rPr lang="en-US" altLang="ko-KR" dirty="0" smtClean="0"/>
              <a:t>, </a:t>
            </a:r>
            <a:r>
              <a:rPr lang="ko-KR" altLang="en-US" dirty="0" smtClean="0"/>
              <a:t>미래의 상태까지 고려하는 확장된 </a:t>
            </a:r>
            <a:r>
              <a:rPr lang="en-US" altLang="ko-KR" dirty="0" smtClean="0"/>
              <a:t>Recurrent Neural Networks(RNNs) </a:t>
            </a:r>
            <a:r>
              <a:rPr lang="ko-KR" altLang="en-US" dirty="0" smtClean="0"/>
              <a:t>형태인 </a:t>
            </a:r>
            <a:r>
              <a:rPr lang="en-US" altLang="ko-KR" dirty="0" smtClean="0"/>
              <a:t>Bidirectional Recurrent Neural Networks(BRNNs)</a:t>
            </a:r>
            <a:r>
              <a:rPr lang="ko-KR" altLang="en-US" dirty="0" smtClean="0"/>
              <a:t>에 대해 알아보자</a:t>
            </a:r>
            <a:r>
              <a:rPr lang="en-US" altLang="ko-KR" dirty="0" smtClean="0"/>
              <a:t>.</a:t>
            </a:r>
            <a:endParaRPr lang="ko-KR" altLang="en-US" dirty="0"/>
          </a:p>
        </p:txBody>
      </p:sp>
      <p:grpSp>
        <p:nvGrpSpPr>
          <p:cNvPr id="13" name="그룹 12"/>
          <p:cNvGrpSpPr/>
          <p:nvPr/>
        </p:nvGrpSpPr>
        <p:grpSpPr>
          <a:xfrm>
            <a:off x="152400" y="2957721"/>
            <a:ext cx="4630860" cy="2486520"/>
            <a:chOff x="248194" y="2477220"/>
            <a:chExt cx="4630860" cy="2486520"/>
          </a:xfrm>
        </p:grpSpPr>
        <p:pic>
          <p:nvPicPr>
            <p:cNvPr id="6" name="그림 5"/>
            <p:cNvPicPr>
              <a:picLocks noChangeAspect="1"/>
            </p:cNvPicPr>
            <p:nvPr/>
          </p:nvPicPr>
          <p:blipFill>
            <a:blip r:embed="rId2"/>
            <a:stretch>
              <a:fillRect/>
            </a:stretch>
          </p:blipFill>
          <p:spPr>
            <a:xfrm>
              <a:off x="248194" y="2477220"/>
              <a:ext cx="4630860" cy="2035046"/>
            </a:xfrm>
            <a:prstGeom prst="rect">
              <a:avLst/>
            </a:prstGeom>
          </p:spPr>
        </p:pic>
        <p:sp>
          <p:nvSpPr>
            <p:cNvPr id="7" name="TextBox 6"/>
            <p:cNvSpPr txBox="1"/>
            <p:nvPr/>
          </p:nvSpPr>
          <p:spPr>
            <a:xfrm>
              <a:off x="1291590" y="4594408"/>
              <a:ext cx="3166110" cy="369332"/>
            </a:xfrm>
            <a:prstGeom prst="rect">
              <a:avLst/>
            </a:prstGeom>
            <a:noFill/>
          </p:spPr>
          <p:txBody>
            <a:bodyPr wrap="square" rtlCol="0">
              <a:spAutoFit/>
            </a:bodyPr>
            <a:lstStyle/>
            <a:p>
              <a:r>
                <a:rPr lang="en-US" altLang="ko-KR" dirty="0" smtClean="0"/>
                <a:t>Unfolded Representation</a:t>
              </a:r>
              <a:endParaRPr lang="ko-KR" altLang="en-US" dirty="0"/>
            </a:p>
          </p:txBody>
        </p:sp>
      </p:grpSp>
      <p:sp>
        <p:nvSpPr>
          <p:cNvPr id="12" name="TextBox 11"/>
          <p:cNvSpPr txBox="1"/>
          <p:nvPr/>
        </p:nvSpPr>
        <p:spPr>
          <a:xfrm>
            <a:off x="4783260" y="2185045"/>
            <a:ext cx="3812100" cy="4031873"/>
          </a:xfrm>
          <a:prstGeom prst="rect">
            <a:avLst/>
          </a:prstGeom>
          <a:noFill/>
        </p:spPr>
        <p:txBody>
          <a:bodyPr wrap="square" rtlCol="0">
            <a:spAutoFit/>
          </a:bodyPr>
          <a:lstStyle/>
          <a:p>
            <a:pPr marL="285750" indent="-285750">
              <a:buFont typeface="Arial" panose="020B0604020202020204" pitchFamily="34" charset="0"/>
              <a:buChar char="•"/>
            </a:pPr>
            <a:r>
              <a:rPr lang="en-US" altLang="ko-KR" sz="1600" dirty="0" smtClean="0"/>
              <a:t>States(hidden) layers are split into two part, one of which is </a:t>
            </a:r>
            <a:r>
              <a:rPr lang="en-US" altLang="ko-KR" sz="1600" b="1" dirty="0" smtClean="0"/>
              <a:t>Positive direction</a:t>
            </a:r>
            <a:r>
              <a:rPr lang="en-US" altLang="ko-KR" sz="1600" dirty="0" smtClean="0"/>
              <a:t>(forward states) and the other of which is </a:t>
            </a:r>
            <a:r>
              <a:rPr lang="en-US" altLang="ko-KR" sz="1600" b="1" dirty="0" smtClean="0"/>
              <a:t>negative direction</a:t>
            </a:r>
            <a:r>
              <a:rPr lang="en-US" altLang="ko-KR" sz="1600" dirty="0" smtClean="0"/>
              <a:t>(backward states)</a:t>
            </a:r>
          </a:p>
          <a:p>
            <a:pPr marL="285750" indent="-285750">
              <a:buFont typeface="Arial" panose="020B0604020202020204" pitchFamily="34" charset="0"/>
              <a:buChar char="•"/>
            </a:pPr>
            <a:endParaRPr lang="en-US" altLang="ko-KR" sz="1600" dirty="0"/>
          </a:p>
          <a:p>
            <a:pPr marL="285750" indent="-285750">
              <a:buFont typeface="Arial" panose="020B0604020202020204" pitchFamily="34" charset="0"/>
              <a:buChar char="•"/>
            </a:pPr>
            <a:r>
              <a:rPr lang="en-US" altLang="ko-KR" sz="1600" dirty="0" smtClean="0"/>
              <a:t>Outputs from forward states are not connected to inputs of backward states</a:t>
            </a:r>
          </a:p>
          <a:p>
            <a:pPr marL="285750" indent="-285750">
              <a:buFont typeface="Arial" panose="020B0604020202020204" pitchFamily="34" charset="0"/>
              <a:buChar char="•"/>
            </a:pPr>
            <a:endParaRPr lang="en-US" altLang="ko-KR" sz="1600" dirty="0"/>
          </a:p>
          <a:p>
            <a:pPr marL="285750" indent="-285750">
              <a:buFont typeface="Arial" panose="020B0604020202020204" pitchFamily="34" charset="0"/>
              <a:buChar char="•"/>
            </a:pPr>
            <a:r>
              <a:rPr lang="en-US" altLang="ko-KR" sz="1600" dirty="0" smtClean="0"/>
              <a:t>With both time directions taken care of in the same network, input information in the past and the future of the currently evaluated time frame can directly be used to minimize the objective function without the need for delays to include future information.</a:t>
            </a:r>
            <a:endParaRPr lang="ko-KR" altLang="en-US" sz="1600" dirty="0"/>
          </a:p>
        </p:txBody>
      </p:sp>
    </p:spTree>
    <p:extLst>
      <p:ext uri="{BB962C8B-B14F-4D97-AF65-F5344CB8AC3E}">
        <p14:creationId xmlns:p14="http://schemas.microsoft.com/office/powerpoint/2010/main" val="13438304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a:blip r:embed="rId2"/>
          <a:stretch>
            <a:fillRect/>
          </a:stretch>
        </p:blipFill>
        <p:spPr>
          <a:xfrm>
            <a:off x="511241" y="3548020"/>
            <a:ext cx="4084320" cy="2873272"/>
          </a:xfrm>
          <a:prstGeom prst="rect">
            <a:avLst/>
          </a:prstGeom>
        </p:spPr>
      </p:pic>
      <p:sp>
        <p:nvSpPr>
          <p:cNvPr id="2" name="제목 1"/>
          <p:cNvSpPr>
            <a:spLocks noGrp="1"/>
          </p:cNvSpPr>
          <p:nvPr>
            <p:ph type="title"/>
          </p:nvPr>
        </p:nvSpPr>
        <p:spPr/>
        <p:txBody>
          <a:bodyPr/>
          <a:lstStyle/>
          <a:p>
            <a:r>
              <a:rPr lang="en-US" altLang="ko-KR" dirty="0" smtClean="0"/>
              <a:t>Step-by-Step LSTM Walk Through</a:t>
            </a:r>
            <a:br>
              <a:rPr lang="en-US" altLang="ko-KR" dirty="0" smtClean="0"/>
            </a:br>
            <a:r>
              <a:rPr lang="en-US" altLang="ko-KR" dirty="0" smtClean="0"/>
              <a:t>- 5) output gate</a:t>
            </a:r>
            <a:endParaRPr lang="ko-KR" altLang="en-US" dirty="0"/>
          </a:p>
        </p:txBody>
      </p:sp>
      <p:sp>
        <p:nvSpPr>
          <p:cNvPr id="3" name="슬라이드 번호 개체 틀 2"/>
          <p:cNvSpPr>
            <a:spLocks noGrp="1"/>
          </p:cNvSpPr>
          <p:nvPr>
            <p:ph type="sldNum" sz="quarter" idx="12"/>
          </p:nvPr>
        </p:nvSpPr>
        <p:spPr/>
        <p:txBody>
          <a:bodyPr/>
          <a:lstStyle/>
          <a:p>
            <a:fld id="{8E080A91-8C66-4AE5-8E27-69FF7A7CB2E0}" type="slidenum">
              <a:rPr lang="ko-KR" altLang="en-US" smtClean="0"/>
              <a:t>20</a:t>
            </a:fld>
            <a:endParaRPr lang="ko-KR" altLang="en-US"/>
          </a:p>
        </p:txBody>
      </p:sp>
      <p:sp>
        <p:nvSpPr>
          <p:cNvPr id="4" name="내용 개체 틀 3"/>
          <p:cNvSpPr>
            <a:spLocks noGrp="1"/>
          </p:cNvSpPr>
          <p:nvPr>
            <p:ph sz="quarter" idx="13"/>
          </p:nvPr>
        </p:nvSpPr>
        <p:spPr>
          <a:xfrm>
            <a:off x="0" y="6613125"/>
            <a:ext cx="8915400" cy="182563"/>
          </a:xfrm>
        </p:spPr>
        <p:txBody>
          <a:bodyPr/>
          <a:lstStyle/>
          <a:p>
            <a:r>
              <a:rPr lang="en-US" altLang="ko-KR" dirty="0"/>
              <a:t>Source : http://colah.github.io/posts/2015-08-Understanding-LSTMs/</a:t>
            </a:r>
            <a:endParaRPr lang="ko-KR" altLang="en-US" dirty="0"/>
          </a:p>
        </p:txBody>
      </p:sp>
      <mc:AlternateContent xmlns:mc="http://schemas.openxmlformats.org/markup-compatibility/2006" xmlns:a14="http://schemas.microsoft.com/office/drawing/2010/main">
        <mc:Choice Requires="a14">
          <p:sp>
            <p:nvSpPr>
              <p:cNvPr id="7" name="TextBox 6"/>
              <p:cNvSpPr txBox="1"/>
              <p:nvPr/>
            </p:nvSpPr>
            <p:spPr>
              <a:xfrm>
                <a:off x="523460" y="1620228"/>
                <a:ext cx="8083827" cy="923330"/>
              </a:xfrm>
              <a:prstGeom prst="rect">
                <a:avLst/>
              </a:prstGeom>
              <a:noFill/>
            </p:spPr>
            <p:txBody>
              <a:bodyPr wrap="square" rtlCol="0">
                <a:spAutoFit/>
              </a:bodyPr>
              <a:lstStyle/>
              <a:p>
                <a:pPr marL="285750" indent="-285750">
                  <a:buFont typeface="Wingdings" panose="05000000000000000000" pitchFamily="2" charset="2"/>
                  <a:buChar char="v"/>
                </a:pPr>
                <a:r>
                  <a:rPr lang="en-US" altLang="ko-KR" dirty="0" smtClean="0"/>
                  <a:t>Output Gate</a:t>
                </a:r>
                <a:r>
                  <a:rPr lang="ko-KR" altLang="en-US" dirty="0" smtClean="0"/>
                  <a:t>의 역할</a:t>
                </a:r>
                <a:r>
                  <a:rPr lang="en-US" altLang="ko-KR" dirty="0" smtClean="0"/>
                  <a:t/>
                </a:r>
                <a:br>
                  <a:rPr lang="en-US" altLang="ko-KR" dirty="0" smtClean="0"/>
                </a:br>
                <a:r>
                  <a:rPr lang="en-US" altLang="ko-KR" dirty="0" smtClean="0"/>
                  <a:t>- </a:t>
                </a:r>
                <a:r>
                  <a:rPr lang="ko-KR" altLang="en-US" dirty="0" smtClean="0"/>
                  <a:t>새로 저장된 </a:t>
                </a:r>
                <a:r>
                  <a:rPr lang="en-US" altLang="ko-KR" dirty="0" smtClean="0"/>
                  <a:t>long-term state(</a:t>
                </a:r>
                <a14:m>
                  <m:oMath xmlns:m="http://schemas.openxmlformats.org/officeDocument/2006/math">
                    <m:sSub>
                      <m:sSubPr>
                        <m:ctrlPr>
                          <a:rPr lang="en-US" altLang="ko-KR" b="1" i="1">
                            <a:latin typeface="Cambria Math" panose="02040503050406030204" pitchFamily="18" charset="0"/>
                          </a:rPr>
                        </m:ctrlPr>
                      </m:sSubPr>
                      <m:e>
                        <m:r>
                          <a:rPr lang="en-US" altLang="ko-KR" b="1">
                            <a:latin typeface="Cambria Math" panose="02040503050406030204" pitchFamily="18" charset="0"/>
                          </a:rPr>
                          <m:t>𝐜</m:t>
                        </m:r>
                      </m:e>
                      <m:sub>
                        <m:r>
                          <a:rPr lang="en-US" altLang="ko-KR" i="1">
                            <a:latin typeface="Cambria Math" panose="02040503050406030204" pitchFamily="18" charset="0"/>
                          </a:rPr>
                          <m:t>𝑡</m:t>
                        </m:r>
                      </m:sub>
                    </m:sSub>
                  </m:oMath>
                </a14:m>
                <a:r>
                  <a:rPr lang="en-US" altLang="ko-KR" dirty="0" smtClean="0"/>
                  <a:t>)</a:t>
                </a:r>
                <a:r>
                  <a:rPr lang="ko-KR" altLang="en-US" dirty="0" smtClean="0"/>
                  <a:t>에서</a:t>
                </a:r>
                <a:r>
                  <a:rPr lang="en-US" altLang="ko-KR" dirty="0" smtClean="0"/>
                  <a:t> </a:t>
                </a:r>
                <a:r>
                  <a:rPr lang="ko-KR" altLang="en-US" dirty="0" smtClean="0"/>
                  <a:t>얼마만큼 </a:t>
                </a:r>
                <a:r>
                  <a:rPr lang="en-US" altLang="ko-KR" dirty="0" smtClean="0"/>
                  <a:t>output</a:t>
                </a:r>
                <a:r>
                  <a:rPr lang="ko-KR" altLang="en-US" dirty="0" smtClean="0"/>
                  <a:t>으로 배출할지 결정하는 </a:t>
                </a:r>
                <a:r>
                  <a:rPr lang="en-US" altLang="ko-KR" dirty="0" smtClean="0"/>
                  <a:t>gate</a:t>
                </a:r>
                <a:endParaRPr lang="ko-KR" alt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23460" y="1620228"/>
                <a:ext cx="8083827" cy="923330"/>
              </a:xfrm>
              <a:prstGeom prst="rect">
                <a:avLst/>
              </a:prstGeom>
              <a:blipFill>
                <a:blip r:embed="rId3"/>
                <a:stretch>
                  <a:fillRect l="-528" t="-5298" b="-9934"/>
                </a:stretch>
              </a:blipFill>
            </p:spPr>
            <p:txBody>
              <a:bodyPr/>
              <a:lstStyle/>
              <a:p>
                <a:r>
                  <a:rPr lang="ko-KR" altLang="en-US">
                    <a:noFill/>
                  </a:rPr>
                  <a:t> </a:t>
                </a:r>
              </a:p>
            </p:txBody>
          </p:sp>
        </mc:Fallback>
      </mc:AlternateContent>
      <p:pic>
        <p:nvPicPr>
          <p:cNvPr id="10" name="그림 9"/>
          <p:cNvPicPr>
            <a:picLocks noChangeAspect="1"/>
          </p:cNvPicPr>
          <p:nvPr/>
        </p:nvPicPr>
        <p:blipFill>
          <a:blip r:embed="rId4"/>
          <a:stretch>
            <a:fillRect/>
          </a:stretch>
        </p:blipFill>
        <p:spPr>
          <a:xfrm>
            <a:off x="511241" y="2686036"/>
            <a:ext cx="3441383" cy="335745"/>
          </a:xfrm>
          <a:prstGeom prst="rect">
            <a:avLst/>
          </a:prstGeom>
        </p:spPr>
      </p:pic>
      <p:pic>
        <p:nvPicPr>
          <p:cNvPr id="11" name="그림 10"/>
          <p:cNvPicPr>
            <a:picLocks noChangeAspect="1"/>
          </p:cNvPicPr>
          <p:nvPr/>
        </p:nvPicPr>
        <p:blipFill>
          <a:blip r:embed="rId5"/>
          <a:stretch>
            <a:fillRect/>
          </a:stretch>
        </p:blipFill>
        <p:spPr>
          <a:xfrm>
            <a:off x="523460" y="3057766"/>
            <a:ext cx="2898458" cy="406253"/>
          </a:xfrm>
          <a:prstGeom prst="rect">
            <a:avLst/>
          </a:prstGeom>
        </p:spPr>
      </p:pic>
      <mc:AlternateContent xmlns:mc="http://schemas.openxmlformats.org/markup-compatibility/2006" xmlns:a14="http://schemas.microsoft.com/office/drawing/2010/main">
        <mc:Choice Requires="a14">
          <p:sp>
            <p:nvSpPr>
              <p:cNvPr id="12" name="TextBox 11"/>
              <p:cNvSpPr txBox="1"/>
              <p:nvPr/>
            </p:nvSpPr>
            <p:spPr>
              <a:xfrm>
                <a:off x="4565373" y="2627559"/>
                <a:ext cx="4282110" cy="3508653"/>
              </a:xfrm>
              <a:prstGeom prst="rect">
                <a:avLst/>
              </a:prstGeom>
              <a:noFill/>
            </p:spPr>
            <p:txBody>
              <a:bodyPr wrap="square" rtlCol="0">
                <a:spAutoFit/>
              </a:bodyPr>
              <a:lstStyle/>
              <a:p>
                <a:pPr marL="342900" indent="-342900">
                  <a:buFont typeface="+mj-lt"/>
                  <a:buAutoNum type="arabicParenR"/>
                </a:pPr>
                <a:r>
                  <a:rPr lang="ko-KR" altLang="en-US" dirty="0" smtClean="0"/>
                  <a:t>새로운 </a:t>
                </a:r>
                <a:r>
                  <a:rPr lang="en-US" altLang="ko-KR" dirty="0" smtClean="0"/>
                  <a:t>input(</a:t>
                </a:r>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𝑡</m:t>
                        </m:r>
                      </m:sub>
                    </m:sSub>
                  </m:oMath>
                </a14:m>
                <a:r>
                  <a:rPr lang="en-US" altLang="ko-KR" dirty="0" smtClean="0"/>
                  <a:t>)</a:t>
                </a:r>
                <a:r>
                  <a:rPr lang="ko-KR" altLang="en-US" dirty="0" smtClean="0"/>
                  <a:t>과 </a:t>
                </a:r>
                <a:r>
                  <a:rPr lang="en-US" altLang="ko-KR" dirty="0" smtClean="0"/>
                  <a:t>short-term state(</a:t>
                </a:r>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h</m:t>
                        </m:r>
                      </m:e>
                      <m:sub>
                        <m:r>
                          <a:rPr lang="en-US" altLang="ko-KR" b="0" i="1" smtClean="0">
                            <a:latin typeface="Cambria Math" panose="02040503050406030204" pitchFamily="18" charset="0"/>
                          </a:rPr>
                          <m:t>𝑡</m:t>
                        </m:r>
                        <m:r>
                          <a:rPr lang="en-US" altLang="ko-KR" b="0" i="1" smtClean="0">
                            <a:latin typeface="Cambria Math" panose="02040503050406030204" pitchFamily="18" charset="0"/>
                          </a:rPr>
                          <m:t>−1</m:t>
                        </m:r>
                      </m:sub>
                    </m:sSub>
                  </m:oMath>
                </a14:m>
                <a:r>
                  <a:rPr lang="en-US" altLang="ko-KR" dirty="0" smtClean="0"/>
                  <a:t>)</a:t>
                </a:r>
                <a:r>
                  <a:rPr lang="ko-KR" altLang="en-US" dirty="0" smtClean="0"/>
                  <a:t>로 이루어진 </a:t>
                </a:r>
                <a:r>
                  <a:rPr lang="ko-KR" altLang="en-US" dirty="0" err="1" smtClean="0"/>
                  <a:t>가중합을</a:t>
                </a:r>
                <a:r>
                  <a:rPr lang="ko-KR" altLang="en-US" dirty="0" smtClean="0"/>
                  <a:t> 계산</a:t>
                </a:r>
                <a:r>
                  <a:rPr lang="en-US" altLang="ko-KR" dirty="0" smtClean="0"/>
                  <a:t>(forget/input gate</a:t>
                </a:r>
                <a:r>
                  <a:rPr lang="ko-KR" altLang="en-US" dirty="0" smtClean="0"/>
                  <a:t>와 동일</a:t>
                </a:r>
                <a:r>
                  <a:rPr lang="en-US" altLang="ko-KR" dirty="0" smtClean="0"/>
                  <a:t>)</a:t>
                </a:r>
              </a:p>
              <a:p>
                <a:pPr marL="342900" indent="-342900">
                  <a:buFont typeface="+mj-lt"/>
                  <a:buAutoNum type="arabicParenR"/>
                </a:pPr>
                <a:r>
                  <a:rPr lang="en-US" altLang="ko-KR" dirty="0" smtClean="0"/>
                  <a:t>Sigmoid</a:t>
                </a:r>
                <a:r>
                  <a:rPr lang="ko-KR" altLang="en-US" dirty="0" smtClean="0"/>
                  <a:t>를 거쳐서 </a:t>
                </a:r>
                <a:r>
                  <a:rPr lang="en-US" altLang="ko-KR" dirty="0" smtClean="0"/>
                  <a:t>0</a:t>
                </a:r>
                <a:r>
                  <a:rPr lang="ko-KR" altLang="en-US" dirty="0" smtClean="0"/>
                  <a:t>에서 </a:t>
                </a:r>
                <a:r>
                  <a:rPr lang="en-US" altLang="ko-KR" dirty="0" smtClean="0"/>
                  <a:t>1</a:t>
                </a:r>
                <a:r>
                  <a:rPr lang="ko-KR" altLang="en-US" dirty="0" smtClean="0"/>
                  <a:t>사이의 값이 나옴</a:t>
                </a:r>
                <a:r>
                  <a:rPr lang="en-US" altLang="ko-KR" dirty="0" smtClean="0"/>
                  <a:t/>
                </a:r>
                <a:br>
                  <a:rPr lang="en-US" altLang="ko-KR" dirty="0" smtClean="0"/>
                </a:br>
                <a:r>
                  <a:rPr lang="en-US" altLang="ko-KR" sz="1400" dirty="0" smtClean="0"/>
                  <a:t>- </a:t>
                </a:r>
                <a:r>
                  <a:rPr lang="ko-KR" altLang="en-US" sz="1400" dirty="0" smtClean="0"/>
                  <a:t>새로운 인풋과 이전 </a:t>
                </a:r>
                <a:r>
                  <a:rPr lang="en-US" altLang="ko-KR" sz="1400" dirty="0" smtClean="0"/>
                  <a:t>short-term state</a:t>
                </a:r>
                <a:r>
                  <a:rPr lang="ko-KR" altLang="en-US" sz="1400" dirty="0" smtClean="0"/>
                  <a:t>에 의해 </a:t>
                </a:r>
                <a:r>
                  <a:rPr lang="en-US" altLang="ko-KR" sz="1400" dirty="0" smtClean="0"/>
                  <a:t>output gate</a:t>
                </a:r>
                <a:r>
                  <a:rPr lang="ko-KR" altLang="en-US" sz="1400" dirty="0" smtClean="0"/>
                  <a:t>의 </a:t>
                </a:r>
                <a:r>
                  <a:rPr lang="ko-KR" altLang="en-US" sz="1400" dirty="0" err="1" smtClean="0"/>
                  <a:t>개방정도가</a:t>
                </a:r>
                <a:r>
                  <a:rPr lang="ko-KR" altLang="en-US" sz="1400" dirty="0" smtClean="0"/>
                  <a:t> 결정됨</a:t>
                </a:r>
                <a:r>
                  <a:rPr lang="en-US" altLang="ko-KR" sz="1400" dirty="0" smtClean="0"/>
                  <a:t/>
                </a:r>
                <a:br>
                  <a:rPr lang="en-US" altLang="ko-KR" sz="1400" dirty="0" smtClean="0"/>
                </a:br>
                <a:r>
                  <a:rPr lang="en-US" altLang="ko-KR" sz="1400" dirty="0" smtClean="0"/>
                  <a:t>- </a:t>
                </a:r>
                <a:r>
                  <a:rPr lang="ko-KR" altLang="en-US" sz="1400" dirty="0" smtClean="0"/>
                  <a:t>따라서 </a:t>
                </a:r>
                <a:r>
                  <a:rPr lang="en-US" altLang="ko-KR" sz="1400" dirty="0" smtClean="0"/>
                  <a:t>0</a:t>
                </a:r>
                <a:r>
                  <a:rPr lang="ko-KR" altLang="en-US" sz="1400" dirty="0" smtClean="0"/>
                  <a:t>에 가까운 값이면 장기기억에서 일부 값만 방출되고</a:t>
                </a:r>
                <a:r>
                  <a:rPr lang="en-US" altLang="ko-KR" sz="1400" dirty="0" smtClean="0"/>
                  <a:t>, 1</a:t>
                </a:r>
                <a:r>
                  <a:rPr lang="ko-KR" altLang="en-US" sz="1400" dirty="0" smtClean="0"/>
                  <a:t>에 가까운 값이면 장기기억 대부분이 다 방출된다</a:t>
                </a:r>
                <a:r>
                  <a:rPr lang="en-US" altLang="ko-KR" sz="1400" dirty="0" smtClean="0"/>
                  <a:t>.</a:t>
                </a:r>
                <a:endParaRPr lang="en-US" altLang="ko-KR" sz="1400" dirty="0" smtClean="0">
                  <a:solidFill>
                    <a:schemeClr val="accent1">
                      <a:lumMod val="75000"/>
                    </a:schemeClr>
                  </a:solidFill>
                </a:endParaRPr>
              </a:p>
              <a:p>
                <a:pPr marL="342900" indent="-342900">
                  <a:buFont typeface="+mj-lt"/>
                  <a:buAutoNum type="arabicParenR"/>
                </a:pPr>
                <a:endParaRPr lang="en-US" altLang="ko-KR" sz="1400" dirty="0" smtClean="0">
                  <a:solidFill>
                    <a:schemeClr val="accent1">
                      <a:lumMod val="75000"/>
                    </a:schemeClr>
                  </a:solidFill>
                </a:endParaRPr>
              </a:p>
              <a:p>
                <a:pPr marL="342900" indent="-342900">
                  <a:buFont typeface="+mj-lt"/>
                  <a:buAutoNum type="arabicParenR"/>
                </a:pPr>
                <a:r>
                  <a:rPr lang="ko-KR" altLang="en-US" sz="1600" dirty="0" smtClean="0"/>
                  <a:t>새로 업데이트된 </a:t>
                </a:r>
                <a:r>
                  <a:rPr lang="ko-KR" altLang="en-US" sz="1600" dirty="0" err="1" smtClean="0"/>
                  <a:t>장기기억이</a:t>
                </a:r>
                <a:r>
                  <a:rPr lang="ko-KR" altLang="en-US" sz="1600" dirty="0" smtClean="0"/>
                  <a:t> </a:t>
                </a:r>
                <a:r>
                  <a:rPr lang="en-US" altLang="ko-KR" sz="1600" dirty="0" err="1" smtClean="0"/>
                  <a:t>tanh</a:t>
                </a:r>
                <a:r>
                  <a:rPr lang="en-US" altLang="ko-KR" sz="1600" dirty="0" smtClean="0"/>
                  <a:t> </a:t>
                </a:r>
                <a:r>
                  <a:rPr lang="ko-KR" altLang="en-US" sz="1600" dirty="0" err="1" smtClean="0"/>
                  <a:t>활성함수를</a:t>
                </a:r>
                <a:r>
                  <a:rPr lang="ko-KR" altLang="en-US" sz="1600" dirty="0" smtClean="0"/>
                  <a:t> 거친 후 </a:t>
                </a:r>
                <a:r>
                  <a:rPr lang="en-US" altLang="ko-KR" sz="1600" dirty="0" smtClean="0"/>
                  <a:t>, output gate</a:t>
                </a:r>
                <a:r>
                  <a:rPr lang="ko-KR" altLang="en-US" sz="1600" dirty="0" smtClean="0"/>
                  <a:t>와 곱으로 </a:t>
                </a:r>
                <a:r>
                  <a:rPr lang="en-US" altLang="ko-KR" sz="1600" dirty="0" smtClean="0"/>
                  <a:t>output</a:t>
                </a:r>
                <a:r>
                  <a:rPr lang="ko-KR" altLang="en-US" sz="1600" dirty="0" smtClean="0"/>
                  <a:t>값을 결정</a:t>
                </a:r>
                <a:endParaRPr lang="en-US" altLang="ko-KR" sz="1600" dirty="0" smtClean="0"/>
              </a:p>
            </p:txBody>
          </p:sp>
        </mc:Choice>
        <mc:Fallback xmlns="">
          <p:sp>
            <p:nvSpPr>
              <p:cNvPr id="12" name="TextBox 11"/>
              <p:cNvSpPr txBox="1">
                <a:spLocks noRot="1" noChangeAspect="1" noMove="1" noResize="1" noEditPoints="1" noAdjustHandles="1" noChangeArrowheads="1" noChangeShapeType="1" noTextEdit="1"/>
              </p:cNvSpPr>
              <p:nvPr/>
            </p:nvSpPr>
            <p:spPr>
              <a:xfrm>
                <a:off x="4565373" y="2627559"/>
                <a:ext cx="4282110" cy="3508653"/>
              </a:xfrm>
              <a:prstGeom prst="rect">
                <a:avLst/>
              </a:prstGeom>
              <a:blipFill>
                <a:blip r:embed="rId6"/>
                <a:stretch>
                  <a:fillRect l="-1282" t="-1215" r="-285" b="-104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292383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Peephole Connections</a:t>
            </a:r>
            <a:endParaRPr lang="ko-KR" altLang="en-US" dirty="0"/>
          </a:p>
        </p:txBody>
      </p:sp>
      <p:sp>
        <p:nvSpPr>
          <p:cNvPr id="3" name="슬라이드 번호 개체 틀 2"/>
          <p:cNvSpPr>
            <a:spLocks noGrp="1"/>
          </p:cNvSpPr>
          <p:nvPr>
            <p:ph type="sldNum" sz="quarter" idx="12"/>
          </p:nvPr>
        </p:nvSpPr>
        <p:spPr/>
        <p:txBody>
          <a:bodyPr/>
          <a:lstStyle/>
          <a:p>
            <a:fld id="{8E080A91-8C66-4AE5-8E27-69FF7A7CB2E0}" type="slidenum">
              <a:rPr lang="ko-KR" altLang="en-US" smtClean="0"/>
              <a:t>21</a:t>
            </a:fld>
            <a:endParaRPr lang="ko-KR" altLang="en-US"/>
          </a:p>
        </p:txBody>
      </p:sp>
      <p:sp>
        <p:nvSpPr>
          <p:cNvPr id="4" name="내용 개체 틀 3"/>
          <p:cNvSpPr>
            <a:spLocks noGrp="1"/>
          </p:cNvSpPr>
          <p:nvPr>
            <p:ph sz="quarter" idx="13"/>
          </p:nvPr>
        </p:nvSpPr>
        <p:spPr>
          <a:xfrm>
            <a:off x="0" y="6613125"/>
            <a:ext cx="8915400" cy="182563"/>
          </a:xfrm>
        </p:spPr>
        <p:txBody>
          <a:bodyPr/>
          <a:lstStyle/>
          <a:p>
            <a:r>
              <a:rPr lang="en-US" altLang="ko-KR" dirty="0"/>
              <a:t>Source : http://colah.github.io/posts/2015-08-Understanding-LSTMs/</a:t>
            </a:r>
            <a:endParaRPr lang="ko-KR" altLang="en-US" dirty="0"/>
          </a:p>
        </p:txBody>
      </p:sp>
      <mc:AlternateContent xmlns:mc="http://schemas.openxmlformats.org/markup-compatibility/2006" xmlns:a14="http://schemas.microsoft.com/office/drawing/2010/main">
        <mc:Choice Requires="a14">
          <p:sp>
            <p:nvSpPr>
              <p:cNvPr id="12" name="TextBox 11"/>
              <p:cNvSpPr txBox="1"/>
              <p:nvPr/>
            </p:nvSpPr>
            <p:spPr>
              <a:xfrm>
                <a:off x="4073883" y="2479635"/>
                <a:ext cx="4282110" cy="2805448"/>
              </a:xfrm>
              <a:prstGeom prst="rect">
                <a:avLst/>
              </a:prstGeom>
              <a:noFill/>
            </p:spPr>
            <p:txBody>
              <a:bodyPr wrap="square" rtlCol="0">
                <a:spAutoFit/>
              </a:bodyPr>
              <a:lstStyle/>
              <a:p>
                <a:pPr marL="342900" indent="-342900">
                  <a:buFont typeface="Arial" panose="020B0604020202020204" pitchFamily="34" charset="0"/>
                  <a:buChar char="•"/>
                </a:pPr>
                <a:r>
                  <a:rPr lang="ko-KR" altLang="en-US" sz="1600" dirty="0" smtClean="0"/>
                  <a:t>기존 </a:t>
                </a:r>
                <a:r>
                  <a:rPr lang="en-US" altLang="ko-KR" sz="1600" dirty="0" smtClean="0"/>
                  <a:t>LSTM</a:t>
                </a:r>
                <a:r>
                  <a:rPr lang="ko-KR" altLang="en-US" sz="1600" dirty="0" smtClean="0"/>
                  <a:t>에서는 </a:t>
                </a:r>
                <a:r>
                  <a:rPr lang="en-US" altLang="ko-KR" sz="1600" dirty="0" smtClean="0"/>
                  <a:t>Forget/input/output gate</a:t>
                </a:r>
                <a:r>
                  <a:rPr lang="ko-KR" altLang="en-US" sz="1600" dirty="0" smtClean="0"/>
                  <a:t>의 </a:t>
                </a:r>
                <a:r>
                  <a:rPr lang="ko-KR" altLang="en-US" sz="1600" dirty="0" err="1" smtClean="0"/>
                  <a:t>개방정도</a:t>
                </a:r>
                <a:r>
                  <a:rPr lang="ko-KR" altLang="en-US" sz="1600" dirty="0" smtClean="0"/>
                  <a:t> 여부는 새로운 </a:t>
                </a:r>
                <a:r>
                  <a:rPr lang="en-US" altLang="ko-KR" sz="1600" dirty="0" smtClean="0"/>
                  <a:t>input </a:t>
                </a:r>
                <a14:m>
                  <m:oMath xmlns:m="http://schemas.openxmlformats.org/officeDocument/2006/math">
                    <m:sSub>
                      <m:sSubPr>
                        <m:ctrlPr>
                          <a:rPr lang="en-US" altLang="ko-KR" sz="1600" b="0" i="1" smtClean="0">
                            <a:latin typeface="Cambria Math" panose="02040503050406030204" pitchFamily="18" charset="0"/>
                          </a:rPr>
                        </m:ctrlPr>
                      </m:sSubPr>
                      <m:e>
                        <m:r>
                          <a:rPr lang="en-US" altLang="ko-KR" sz="1600" b="0" i="1" smtClean="0">
                            <a:latin typeface="Cambria Math" panose="02040503050406030204" pitchFamily="18" charset="0"/>
                          </a:rPr>
                          <m:t>𝑥</m:t>
                        </m:r>
                      </m:e>
                      <m:sub>
                        <m:r>
                          <a:rPr lang="en-US" altLang="ko-KR" sz="1600" b="0" i="1" smtClean="0">
                            <a:latin typeface="Cambria Math" panose="02040503050406030204" pitchFamily="18" charset="0"/>
                          </a:rPr>
                          <m:t>𝑡</m:t>
                        </m:r>
                      </m:sub>
                    </m:sSub>
                  </m:oMath>
                </a14:m>
                <a:r>
                  <a:rPr lang="ko-KR" altLang="en-US" sz="1600" dirty="0" smtClean="0"/>
                  <a:t>와 </a:t>
                </a:r>
                <a:r>
                  <a:rPr lang="en-US" altLang="ko-KR" sz="1600" dirty="0" smtClean="0"/>
                  <a:t>short-term state </a:t>
                </a:r>
                <a14:m>
                  <m:oMath xmlns:m="http://schemas.openxmlformats.org/officeDocument/2006/math">
                    <m:sSub>
                      <m:sSubPr>
                        <m:ctrlPr>
                          <a:rPr lang="en-US" altLang="ko-KR" sz="1600" b="0" i="1" smtClean="0">
                            <a:latin typeface="Cambria Math" panose="02040503050406030204" pitchFamily="18" charset="0"/>
                          </a:rPr>
                        </m:ctrlPr>
                      </m:sSubPr>
                      <m:e>
                        <m:r>
                          <a:rPr lang="en-US" altLang="ko-KR" sz="1600" b="0" i="1" smtClean="0">
                            <a:latin typeface="Cambria Math" panose="02040503050406030204" pitchFamily="18" charset="0"/>
                          </a:rPr>
                          <m:t>𝑦</m:t>
                        </m:r>
                      </m:e>
                      <m:sub>
                        <m:r>
                          <a:rPr lang="en-US" altLang="ko-KR" sz="1600" b="0" i="1" smtClean="0">
                            <a:latin typeface="Cambria Math" panose="02040503050406030204" pitchFamily="18" charset="0"/>
                          </a:rPr>
                          <m:t>𝑡</m:t>
                        </m:r>
                        <m:r>
                          <a:rPr lang="en-US" altLang="ko-KR" sz="1600" b="0" i="1" smtClean="0">
                            <a:latin typeface="Cambria Math" panose="02040503050406030204" pitchFamily="18" charset="0"/>
                          </a:rPr>
                          <m:t>−1</m:t>
                        </m:r>
                      </m:sub>
                    </m:sSub>
                  </m:oMath>
                </a14:m>
                <a:r>
                  <a:rPr lang="en-US" altLang="ko-KR" sz="1600" dirty="0" smtClean="0"/>
                  <a:t> </a:t>
                </a:r>
                <a:r>
                  <a:rPr lang="ko-KR" altLang="en-US" sz="1600" dirty="0" smtClean="0"/>
                  <a:t>에 의해 결정되었음</a:t>
                </a:r>
                <a:endParaRPr lang="en-US" altLang="ko-KR" sz="1600" dirty="0" smtClean="0"/>
              </a:p>
              <a:p>
                <a:pPr marL="342900" indent="-342900">
                  <a:buFont typeface="Arial" panose="020B0604020202020204" pitchFamily="34" charset="0"/>
                  <a:buChar char="•"/>
                </a:pPr>
                <a:endParaRPr lang="en-US" altLang="ko-KR" sz="1600" dirty="0"/>
              </a:p>
              <a:p>
                <a:pPr marL="342900" indent="-342900">
                  <a:buFont typeface="Arial" panose="020B0604020202020204" pitchFamily="34" charset="0"/>
                  <a:buChar char="•"/>
                </a:pPr>
                <a:r>
                  <a:rPr lang="en-US" altLang="ko-KR" sz="1600" dirty="0" smtClean="0"/>
                  <a:t>Peephole Connections</a:t>
                </a:r>
                <a:r>
                  <a:rPr lang="ko-KR" altLang="en-US" sz="1600" dirty="0" smtClean="0"/>
                  <a:t>은 </a:t>
                </a:r>
                <a:r>
                  <a:rPr lang="en-US" altLang="ko-KR" sz="1600" dirty="0" smtClean="0"/>
                  <a:t>long-term state </a:t>
                </a:r>
                <a14:m>
                  <m:oMath xmlns:m="http://schemas.openxmlformats.org/officeDocument/2006/math">
                    <m:sSub>
                      <m:sSubPr>
                        <m:ctrlPr>
                          <a:rPr lang="en-US" altLang="ko-KR" sz="1600" b="0" i="1" smtClean="0">
                            <a:latin typeface="Cambria Math" panose="02040503050406030204" pitchFamily="18" charset="0"/>
                          </a:rPr>
                        </m:ctrlPr>
                      </m:sSubPr>
                      <m:e>
                        <m:r>
                          <a:rPr lang="en-US" altLang="ko-KR" sz="1600" b="0" i="1" smtClean="0">
                            <a:latin typeface="Cambria Math" panose="02040503050406030204" pitchFamily="18" charset="0"/>
                          </a:rPr>
                          <m:t>𝐶</m:t>
                        </m:r>
                      </m:e>
                      <m:sub>
                        <m:r>
                          <a:rPr lang="en-US" altLang="ko-KR" sz="1600" b="0" i="1" smtClean="0">
                            <a:latin typeface="Cambria Math" panose="02040503050406030204" pitchFamily="18" charset="0"/>
                          </a:rPr>
                          <m:t>𝑡</m:t>
                        </m:r>
                        <m:r>
                          <a:rPr lang="en-US" altLang="ko-KR" sz="1600" b="0" i="1" smtClean="0">
                            <a:latin typeface="Cambria Math" panose="02040503050406030204" pitchFamily="18" charset="0"/>
                          </a:rPr>
                          <m:t>−1</m:t>
                        </m:r>
                      </m:sub>
                    </m:sSub>
                  </m:oMath>
                </a14:m>
                <a:r>
                  <a:rPr lang="en-US" altLang="ko-KR" sz="1600" dirty="0" smtClean="0"/>
                  <a:t> </a:t>
                </a:r>
                <a:r>
                  <a:rPr lang="ko-KR" altLang="en-US" sz="1600" dirty="0" smtClean="0"/>
                  <a:t>도 </a:t>
                </a:r>
                <a:r>
                  <a:rPr lang="ko-KR" altLang="en-US" sz="1600" dirty="0"/>
                  <a:t>새로운 </a:t>
                </a:r>
                <a:r>
                  <a:rPr lang="en-US" altLang="ko-KR" sz="1600" dirty="0"/>
                  <a:t>input </a:t>
                </a:r>
                <a14:m>
                  <m:oMath xmlns:m="http://schemas.openxmlformats.org/officeDocument/2006/math">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𝑥</m:t>
                        </m:r>
                      </m:e>
                      <m:sub>
                        <m:r>
                          <a:rPr lang="en-US" altLang="ko-KR" sz="1600" i="1">
                            <a:latin typeface="Cambria Math" panose="02040503050406030204" pitchFamily="18" charset="0"/>
                          </a:rPr>
                          <m:t>𝑡</m:t>
                        </m:r>
                      </m:sub>
                    </m:sSub>
                  </m:oMath>
                </a14:m>
                <a:r>
                  <a:rPr lang="ko-KR" altLang="en-US" sz="1600" dirty="0"/>
                  <a:t>와 </a:t>
                </a:r>
                <a:r>
                  <a:rPr lang="en-US" altLang="ko-KR" sz="1600" dirty="0"/>
                  <a:t>short-term state </a:t>
                </a:r>
                <a14:m>
                  <m:oMath xmlns:m="http://schemas.openxmlformats.org/officeDocument/2006/math">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𝑦</m:t>
                        </m:r>
                      </m:e>
                      <m:sub>
                        <m:r>
                          <a:rPr lang="en-US" altLang="ko-KR" sz="1600" i="1">
                            <a:latin typeface="Cambria Math" panose="02040503050406030204" pitchFamily="18" charset="0"/>
                          </a:rPr>
                          <m:t>𝑡</m:t>
                        </m:r>
                        <m:r>
                          <a:rPr lang="en-US" altLang="ko-KR" sz="1600" i="1">
                            <a:latin typeface="Cambria Math" panose="02040503050406030204" pitchFamily="18" charset="0"/>
                          </a:rPr>
                          <m:t>−1</m:t>
                        </m:r>
                      </m:sub>
                    </m:sSub>
                    <m:r>
                      <a:rPr lang="ko-KR" altLang="en-US" sz="1600" i="1" smtClean="0">
                        <a:latin typeface="Cambria Math" panose="02040503050406030204" pitchFamily="18" charset="0"/>
                      </a:rPr>
                      <m:t>와</m:t>
                    </m:r>
                  </m:oMath>
                </a14:m>
                <a:r>
                  <a:rPr lang="en-US" altLang="ko-KR" sz="1600" dirty="0" smtClean="0"/>
                  <a:t> </a:t>
                </a:r>
                <a:r>
                  <a:rPr lang="ko-KR" altLang="en-US" sz="1600" dirty="0" smtClean="0"/>
                  <a:t>함께 </a:t>
                </a:r>
                <a:r>
                  <a:rPr lang="en-US" altLang="ko-KR" sz="1600" dirty="0" smtClean="0"/>
                  <a:t>gate</a:t>
                </a:r>
                <a:r>
                  <a:rPr lang="ko-KR" altLang="en-US" sz="1600" dirty="0" smtClean="0"/>
                  <a:t>들의 </a:t>
                </a:r>
                <a:r>
                  <a:rPr lang="ko-KR" altLang="en-US" sz="1600" dirty="0" err="1" smtClean="0"/>
                  <a:t>개방여부를</a:t>
                </a:r>
                <a:r>
                  <a:rPr lang="ko-KR" altLang="en-US" sz="1600" dirty="0" smtClean="0"/>
                  <a:t> 결정하는데 참여함</a:t>
                </a:r>
                <a:endParaRPr lang="en-US" altLang="ko-KR" sz="1600" dirty="0" smtClean="0"/>
              </a:p>
              <a:p>
                <a:pPr marL="342900" indent="-342900">
                  <a:buFont typeface="Arial" panose="020B0604020202020204" pitchFamily="34" charset="0"/>
                  <a:buChar char="•"/>
                </a:pPr>
                <a:endParaRPr lang="en-US" altLang="ko-KR" sz="1600" dirty="0"/>
              </a:p>
              <a:p>
                <a:pPr marL="342900" indent="-342900">
                  <a:buFont typeface="Arial" panose="020B0604020202020204" pitchFamily="34" charset="0"/>
                  <a:buChar char="•"/>
                </a:pPr>
                <a:r>
                  <a:rPr lang="ko-KR" altLang="en-US" sz="1600" dirty="0" smtClean="0"/>
                  <a:t>따라서</a:t>
                </a:r>
                <a:r>
                  <a:rPr lang="en-US" altLang="ko-KR" sz="1600" dirty="0" smtClean="0"/>
                  <a:t>, cell state</a:t>
                </a:r>
                <a:r>
                  <a:rPr lang="ko-KR" altLang="en-US" sz="1600" dirty="0" smtClean="0"/>
                  <a:t>와 각각 </a:t>
                </a:r>
                <a:r>
                  <a:rPr lang="en-US" altLang="ko-KR" sz="1600" dirty="0" smtClean="0"/>
                  <a:t>gate</a:t>
                </a:r>
                <a:r>
                  <a:rPr lang="ko-KR" altLang="en-US" sz="1600" dirty="0" smtClean="0"/>
                  <a:t>를 연결한 </a:t>
                </a:r>
                <a:r>
                  <a:rPr lang="en-US" altLang="ko-KR" sz="1600" dirty="0" smtClean="0"/>
                  <a:t>connection</a:t>
                </a:r>
                <a:r>
                  <a:rPr lang="ko-KR" altLang="en-US" sz="1600" dirty="0" smtClean="0"/>
                  <a:t>을 </a:t>
                </a:r>
                <a:r>
                  <a:rPr lang="en-US" altLang="ko-KR" sz="1600" dirty="0" smtClean="0"/>
                  <a:t>peephole connection</a:t>
                </a:r>
                <a:r>
                  <a:rPr lang="ko-KR" altLang="en-US" sz="1600" dirty="0" smtClean="0"/>
                  <a:t>이라 함</a:t>
                </a:r>
                <a:endParaRPr lang="en-US" altLang="ko-KR" sz="1600" dirty="0" smtClean="0"/>
              </a:p>
            </p:txBody>
          </p:sp>
        </mc:Choice>
        <mc:Fallback xmlns="">
          <p:sp>
            <p:nvSpPr>
              <p:cNvPr id="12" name="TextBox 11"/>
              <p:cNvSpPr txBox="1">
                <a:spLocks noRot="1" noChangeAspect="1" noMove="1" noResize="1" noEditPoints="1" noAdjustHandles="1" noChangeArrowheads="1" noChangeShapeType="1" noTextEdit="1"/>
              </p:cNvSpPr>
              <p:nvPr/>
            </p:nvSpPr>
            <p:spPr>
              <a:xfrm>
                <a:off x="4073883" y="2479635"/>
                <a:ext cx="4282110" cy="2805448"/>
              </a:xfrm>
              <a:prstGeom prst="rect">
                <a:avLst/>
              </a:prstGeom>
              <a:blipFill>
                <a:blip r:embed="rId2"/>
                <a:stretch>
                  <a:fillRect l="-569" t="-870" b="-1957"/>
                </a:stretch>
              </a:blipFill>
            </p:spPr>
            <p:txBody>
              <a:bodyPr/>
              <a:lstStyle/>
              <a:p>
                <a:r>
                  <a:rPr lang="ko-KR" altLang="en-US">
                    <a:noFill/>
                  </a:rPr>
                  <a:t> </a:t>
                </a:r>
              </a:p>
            </p:txBody>
          </p:sp>
        </mc:Fallback>
      </mc:AlternateContent>
      <p:pic>
        <p:nvPicPr>
          <p:cNvPr id="13" name="그림 12"/>
          <p:cNvPicPr>
            <a:picLocks noChangeAspect="1"/>
          </p:cNvPicPr>
          <p:nvPr/>
        </p:nvPicPr>
        <p:blipFill>
          <a:blip r:embed="rId3"/>
          <a:stretch>
            <a:fillRect/>
          </a:stretch>
        </p:blipFill>
        <p:spPr>
          <a:xfrm>
            <a:off x="466997" y="1427937"/>
            <a:ext cx="3259183" cy="4362994"/>
          </a:xfrm>
          <a:prstGeom prst="rect">
            <a:avLst/>
          </a:prstGeom>
        </p:spPr>
      </p:pic>
      <p:sp>
        <p:nvSpPr>
          <p:cNvPr id="6" name="TextBox 5"/>
          <p:cNvSpPr txBox="1"/>
          <p:nvPr/>
        </p:nvSpPr>
        <p:spPr>
          <a:xfrm>
            <a:off x="466997" y="5790931"/>
            <a:ext cx="3788133" cy="646331"/>
          </a:xfrm>
          <a:prstGeom prst="rect">
            <a:avLst/>
          </a:prstGeom>
          <a:noFill/>
        </p:spPr>
        <p:txBody>
          <a:bodyPr wrap="square" rtlCol="0">
            <a:spAutoFit/>
          </a:bodyPr>
          <a:lstStyle/>
          <a:p>
            <a:r>
              <a:rPr lang="en-US" altLang="ko-KR" dirty="0" smtClean="0"/>
              <a:t>Solid line : basic LSTM</a:t>
            </a:r>
          </a:p>
          <a:p>
            <a:r>
              <a:rPr lang="en-US" altLang="ko-KR" dirty="0" smtClean="0">
                <a:solidFill>
                  <a:srgbClr val="FF0000"/>
                </a:solidFill>
              </a:rPr>
              <a:t>Dashed line : peephole connection</a:t>
            </a:r>
            <a:endParaRPr lang="ko-KR" altLang="en-US" dirty="0">
              <a:solidFill>
                <a:srgbClr val="FF0000"/>
              </a:solidFill>
            </a:endParaRPr>
          </a:p>
        </p:txBody>
      </p:sp>
    </p:spTree>
    <p:extLst>
      <p:ext uri="{BB962C8B-B14F-4D97-AF65-F5344CB8AC3E}">
        <p14:creationId xmlns:p14="http://schemas.microsoft.com/office/powerpoint/2010/main" val="39774486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FC407-9E7B-044E-A984-DF108540501F}"/>
              </a:ext>
            </a:extLst>
          </p:cNvPr>
          <p:cNvSpPr>
            <a:spLocks noGrp="1"/>
          </p:cNvSpPr>
          <p:nvPr>
            <p:ph type="title"/>
          </p:nvPr>
        </p:nvSpPr>
        <p:spPr>
          <a:xfrm>
            <a:off x="0" y="2501091"/>
            <a:ext cx="9144000" cy="1393184"/>
          </a:xfrm>
        </p:spPr>
        <p:txBody>
          <a:bodyPr/>
          <a:lstStyle/>
          <a:p>
            <a:pPr algn="ctr"/>
            <a:r>
              <a:rPr lang="en-US" dirty="0"/>
              <a:t>Thank you!</a:t>
            </a:r>
          </a:p>
        </p:txBody>
      </p:sp>
      <p:sp>
        <p:nvSpPr>
          <p:cNvPr id="3" name="Content Placeholder 2">
            <a:extLst>
              <a:ext uri="{FF2B5EF4-FFF2-40B4-BE49-F238E27FC236}">
                <a16:creationId xmlns:a16="http://schemas.microsoft.com/office/drawing/2014/main" id="{BE9C014F-4D5F-1840-A283-45D0C56E8655}"/>
              </a:ext>
            </a:extLst>
          </p:cNvPr>
          <p:cNvSpPr>
            <a:spLocks noGrp="1"/>
          </p:cNvSpPr>
          <p:nvPr>
            <p:ph sz="quarter" idx="13"/>
          </p:nvPr>
        </p:nvSpPr>
        <p:spPr/>
        <p:txBody>
          <a:bodyPr/>
          <a:lstStyle/>
          <a:p>
            <a:endParaRPr lang="en-US"/>
          </a:p>
        </p:txBody>
      </p:sp>
      <p:sp>
        <p:nvSpPr>
          <p:cNvPr id="4" name="슬라이드 번호 개체 틀 3"/>
          <p:cNvSpPr>
            <a:spLocks noGrp="1"/>
          </p:cNvSpPr>
          <p:nvPr>
            <p:ph type="sldNum" sz="quarter" idx="12"/>
          </p:nvPr>
        </p:nvSpPr>
        <p:spPr/>
        <p:txBody>
          <a:bodyPr/>
          <a:lstStyle/>
          <a:p>
            <a:fld id="{8E080A91-8C66-4AE5-8E27-69FF7A7CB2E0}" type="slidenum">
              <a:rPr lang="ko-KR" altLang="en-US" smtClean="0"/>
              <a:t>22</a:t>
            </a:fld>
            <a:endParaRPr lang="ko-KR" altLang="en-US"/>
          </a:p>
        </p:txBody>
      </p:sp>
    </p:spTree>
    <p:extLst>
      <p:ext uri="{BB962C8B-B14F-4D97-AF65-F5344CB8AC3E}">
        <p14:creationId xmlns:p14="http://schemas.microsoft.com/office/powerpoint/2010/main" val="3272760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Bidirectional Recurrent Neural Networks(RNNs)</a:t>
            </a:r>
            <a:r>
              <a:rPr lang="ko-KR" altLang="en-US" dirty="0" smtClean="0"/>
              <a:t>의 장점</a:t>
            </a:r>
            <a:endParaRPr lang="ko-KR" altLang="en-US" dirty="0"/>
          </a:p>
        </p:txBody>
      </p:sp>
      <p:sp>
        <p:nvSpPr>
          <p:cNvPr id="3" name="슬라이드 번호 개체 틀 2"/>
          <p:cNvSpPr>
            <a:spLocks noGrp="1"/>
          </p:cNvSpPr>
          <p:nvPr>
            <p:ph type="sldNum" sz="quarter" idx="12"/>
          </p:nvPr>
        </p:nvSpPr>
        <p:spPr/>
        <p:txBody>
          <a:bodyPr/>
          <a:lstStyle/>
          <a:p>
            <a:fld id="{8E080A91-8C66-4AE5-8E27-69FF7A7CB2E0}" type="slidenum">
              <a:rPr lang="ko-KR" altLang="en-US" smtClean="0"/>
              <a:t>3</a:t>
            </a:fld>
            <a:endParaRPr lang="ko-KR" altLang="en-US"/>
          </a:p>
        </p:txBody>
      </p:sp>
      <p:sp>
        <p:nvSpPr>
          <p:cNvPr id="5" name="TextBox 4"/>
          <p:cNvSpPr txBox="1"/>
          <p:nvPr/>
        </p:nvSpPr>
        <p:spPr>
          <a:xfrm>
            <a:off x="348615" y="2502584"/>
            <a:ext cx="8446770" cy="2585323"/>
          </a:xfrm>
          <a:prstGeom prst="rect">
            <a:avLst/>
          </a:prstGeom>
          <a:noFill/>
        </p:spPr>
        <p:txBody>
          <a:bodyPr wrap="square" rtlCol="0">
            <a:spAutoFit/>
          </a:bodyPr>
          <a:lstStyle/>
          <a:p>
            <a:pPr marL="342900" indent="-342900">
              <a:buFont typeface="Wingdings" panose="05000000000000000000" pitchFamily="2" charset="2"/>
              <a:buChar char="v"/>
            </a:pPr>
            <a:r>
              <a:rPr lang="en-US" altLang="ko-KR" dirty="0" smtClean="0"/>
              <a:t>Bidirectional Recurrent Neural Networks(BRNNs)</a:t>
            </a:r>
            <a:r>
              <a:rPr lang="ko-KR" altLang="en-US" dirty="0" smtClean="0"/>
              <a:t>을 이용하면</a:t>
            </a:r>
            <a:r>
              <a:rPr lang="en-US" altLang="ko-KR" dirty="0" smtClean="0"/>
              <a:t>, </a:t>
            </a:r>
            <a:r>
              <a:rPr lang="ko-KR" altLang="en-US" dirty="0" smtClean="0"/>
              <a:t>이렇게 </a:t>
            </a:r>
            <a:r>
              <a:rPr lang="ko-KR" altLang="en-US" b="1" dirty="0" smtClean="0"/>
              <a:t>이전 정보</a:t>
            </a:r>
            <a:r>
              <a:rPr lang="ko-KR" altLang="en-US" dirty="0" smtClean="0"/>
              <a:t>와 </a:t>
            </a:r>
            <a:r>
              <a:rPr lang="ko-KR" altLang="en-US" b="1" dirty="0" smtClean="0"/>
              <a:t>이후 정보</a:t>
            </a:r>
            <a:r>
              <a:rPr lang="ko-KR" altLang="en-US" dirty="0" smtClean="0"/>
              <a:t>를 모두 저장할 수 있다</a:t>
            </a:r>
            <a:r>
              <a:rPr lang="en-US" altLang="ko-KR" dirty="0" smtClean="0"/>
              <a:t>.</a:t>
            </a:r>
          </a:p>
          <a:p>
            <a:pPr marL="342900" indent="-342900">
              <a:buFont typeface="Wingdings" panose="05000000000000000000" pitchFamily="2" charset="2"/>
              <a:buChar char="v"/>
            </a:pPr>
            <a:endParaRPr lang="en-US" altLang="ko-KR" dirty="0"/>
          </a:p>
          <a:p>
            <a:pPr marL="342900" indent="-342900">
              <a:buFont typeface="Wingdings" panose="05000000000000000000" pitchFamily="2" charset="2"/>
              <a:buChar char="v"/>
            </a:pPr>
            <a:r>
              <a:rPr lang="ko-KR" altLang="en-US" dirty="0" err="1" smtClean="0"/>
              <a:t>시계열</a:t>
            </a:r>
            <a:r>
              <a:rPr lang="ko-KR" altLang="en-US" dirty="0" smtClean="0"/>
              <a:t> 데이터의 현재 시간 이전 정보뿐만 아니라</a:t>
            </a:r>
            <a:r>
              <a:rPr lang="en-US" altLang="ko-KR" dirty="0" smtClean="0"/>
              <a:t>, </a:t>
            </a:r>
            <a:r>
              <a:rPr lang="ko-KR" altLang="en-US" b="1" dirty="0" smtClean="0"/>
              <a:t>이후 정보</a:t>
            </a:r>
            <a:r>
              <a:rPr lang="ko-KR" altLang="en-US" dirty="0" smtClean="0"/>
              <a:t>까지 저장해서 활용할 수 있다면 더 좋은 성능을 기대할 수 있다</a:t>
            </a:r>
            <a:r>
              <a:rPr lang="en-US" altLang="ko-KR" dirty="0" smtClean="0"/>
              <a:t>. </a:t>
            </a:r>
            <a:r>
              <a:rPr lang="ko-KR" altLang="en-US" dirty="0" smtClean="0"/>
              <a:t>예를 들어 </a:t>
            </a:r>
            <a:r>
              <a:rPr lang="en-US" altLang="ko-KR" dirty="0" smtClean="0"/>
              <a:t>‘ </a:t>
            </a:r>
            <a:r>
              <a:rPr lang="ko-KR" altLang="en-US" dirty="0" smtClean="0"/>
              <a:t>푸른 하늘에 </a:t>
            </a:r>
            <a:r>
              <a:rPr lang="en-US" altLang="ko-KR" dirty="0" smtClean="0"/>
              <a:t>OO</a:t>
            </a:r>
            <a:r>
              <a:rPr lang="ko-KR" altLang="en-US" dirty="0" smtClean="0"/>
              <a:t>이 떠있다</a:t>
            </a:r>
            <a:r>
              <a:rPr lang="en-US" altLang="ko-KR" dirty="0" smtClean="0"/>
              <a:t>.”</a:t>
            </a:r>
            <a:r>
              <a:rPr lang="ko-KR" altLang="en-US" dirty="0" smtClean="0"/>
              <a:t>라는 문장에서 </a:t>
            </a:r>
            <a:r>
              <a:rPr lang="en-US" altLang="ko-KR" dirty="0" smtClean="0"/>
              <a:t>OO</a:t>
            </a:r>
            <a:r>
              <a:rPr lang="ko-KR" altLang="en-US" dirty="0" smtClean="0"/>
              <a:t>에 들어갈 단어를 예측하고자 한다면</a:t>
            </a:r>
            <a:r>
              <a:rPr lang="en-US" altLang="ko-KR" dirty="0" smtClean="0"/>
              <a:t>, </a:t>
            </a:r>
            <a:r>
              <a:rPr lang="ko-KR" altLang="en-US" dirty="0" smtClean="0"/>
              <a:t>우리는 앞의 정보인 </a:t>
            </a:r>
            <a:r>
              <a:rPr lang="en-US" altLang="ko-KR" dirty="0" smtClean="0"/>
              <a:t>‘</a:t>
            </a:r>
            <a:r>
              <a:rPr lang="ko-KR" altLang="en-US" dirty="0" smtClean="0"/>
              <a:t>푸른</a:t>
            </a:r>
            <a:r>
              <a:rPr lang="en-US" altLang="ko-KR" dirty="0" smtClean="0"/>
              <a:t>’, ‘</a:t>
            </a:r>
            <a:r>
              <a:rPr lang="ko-KR" altLang="en-US" dirty="0" smtClean="0"/>
              <a:t>하늘</a:t>
            </a:r>
            <a:r>
              <a:rPr lang="en-US" altLang="ko-KR" dirty="0" smtClean="0"/>
              <a:t>’</a:t>
            </a:r>
            <a:r>
              <a:rPr lang="ko-KR" altLang="en-US" dirty="0" smtClean="0"/>
              <a:t>이라는 정보를 가지고 </a:t>
            </a:r>
            <a:r>
              <a:rPr lang="en-US" altLang="ko-KR" dirty="0" smtClean="0"/>
              <a:t>OO</a:t>
            </a:r>
            <a:r>
              <a:rPr lang="ko-KR" altLang="en-US" dirty="0" smtClean="0"/>
              <a:t>에 들어갈 단어가 </a:t>
            </a:r>
            <a:r>
              <a:rPr lang="en-US" altLang="ko-KR" dirty="0" smtClean="0"/>
              <a:t>“</a:t>
            </a:r>
            <a:r>
              <a:rPr lang="ko-KR" altLang="en-US" dirty="0" smtClean="0"/>
              <a:t>구름</a:t>
            </a:r>
            <a:r>
              <a:rPr lang="en-US" altLang="ko-KR" dirty="0" smtClean="0"/>
              <a:t>”</a:t>
            </a:r>
            <a:r>
              <a:rPr lang="ko-KR" altLang="en-US" dirty="0" smtClean="0"/>
              <a:t>이라고 예측할 수도 있지만</a:t>
            </a:r>
            <a:r>
              <a:rPr lang="en-US" altLang="ko-KR" dirty="0" smtClean="0"/>
              <a:t>, </a:t>
            </a:r>
            <a:r>
              <a:rPr lang="ko-KR" altLang="en-US" dirty="0" smtClean="0"/>
              <a:t>뒤의 정보인 </a:t>
            </a:r>
            <a:r>
              <a:rPr lang="en-US" altLang="ko-KR" dirty="0" smtClean="0"/>
              <a:t>“</a:t>
            </a:r>
            <a:r>
              <a:rPr lang="ko-KR" altLang="en-US" dirty="0" smtClean="0"/>
              <a:t>떠있다</a:t>
            </a:r>
            <a:r>
              <a:rPr lang="en-US" altLang="ko-KR" dirty="0" smtClean="0"/>
              <a:t>.”</a:t>
            </a:r>
            <a:r>
              <a:rPr lang="ko-KR" altLang="en-US" dirty="0" smtClean="0"/>
              <a:t>라는 단어까지 함께 고려하면 더 높은 확률로 정답이 </a:t>
            </a:r>
            <a:r>
              <a:rPr lang="en-US" altLang="ko-KR" dirty="0" smtClean="0"/>
              <a:t>“</a:t>
            </a:r>
            <a:r>
              <a:rPr lang="ko-KR" altLang="en-US" dirty="0" smtClean="0"/>
              <a:t>구름</a:t>
            </a:r>
            <a:r>
              <a:rPr lang="en-US" altLang="ko-KR" dirty="0" smtClean="0"/>
              <a:t>＂</a:t>
            </a:r>
            <a:r>
              <a:rPr lang="ko-KR" altLang="en-US" dirty="0" smtClean="0"/>
              <a:t>이라는 것을 예측할 수 있을 것이다</a:t>
            </a:r>
            <a:r>
              <a:rPr lang="en-US" altLang="ko-KR" dirty="0" smtClean="0"/>
              <a:t>.</a:t>
            </a:r>
            <a:endParaRPr lang="ko-KR" altLang="en-US" dirty="0"/>
          </a:p>
        </p:txBody>
      </p:sp>
      <p:sp>
        <p:nvSpPr>
          <p:cNvPr id="6" name="내용 개체 틀 3"/>
          <p:cNvSpPr>
            <a:spLocks noGrp="1"/>
          </p:cNvSpPr>
          <p:nvPr>
            <p:ph sz="quarter" idx="13"/>
          </p:nvPr>
        </p:nvSpPr>
        <p:spPr/>
        <p:txBody>
          <a:bodyPr/>
          <a:lstStyle/>
          <a:p>
            <a:r>
              <a:rPr lang="en-US" altLang="ko-KR" dirty="0" smtClean="0"/>
              <a:t>Source: </a:t>
            </a:r>
            <a:r>
              <a:rPr lang="ko-KR" altLang="en-US" dirty="0" smtClean="0"/>
              <a:t>패스트캠퍼스 </a:t>
            </a:r>
            <a:r>
              <a:rPr lang="ko-KR" altLang="en-US" dirty="0" err="1" smtClean="0"/>
              <a:t>딥러닝</a:t>
            </a:r>
            <a:r>
              <a:rPr lang="en-US" altLang="ko-KR" dirty="0" smtClean="0"/>
              <a:t>-</a:t>
            </a:r>
            <a:r>
              <a:rPr lang="ko-KR" altLang="en-US" dirty="0" smtClean="0"/>
              <a:t>영상인식 강의자료 </a:t>
            </a:r>
            <a:r>
              <a:rPr lang="en-US" altLang="ko-KR" dirty="0" smtClean="0"/>
              <a:t>by Solaris</a:t>
            </a:r>
            <a:endParaRPr lang="ko-KR" altLang="en-US" dirty="0"/>
          </a:p>
        </p:txBody>
      </p:sp>
    </p:spTree>
    <p:extLst>
      <p:ext uri="{BB962C8B-B14F-4D97-AF65-F5344CB8AC3E}">
        <p14:creationId xmlns:p14="http://schemas.microsoft.com/office/powerpoint/2010/main" val="3371800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p:cNvPicPr>
            <a:picLocks noChangeAspect="1"/>
          </p:cNvPicPr>
          <p:nvPr/>
        </p:nvPicPr>
        <p:blipFill>
          <a:blip r:embed="rId2"/>
          <a:stretch>
            <a:fillRect/>
          </a:stretch>
        </p:blipFill>
        <p:spPr>
          <a:xfrm>
            <a:off x="4286250" y="2323920"/>
            <a:ext cx="4514850" cy="3248025"/>
          </a:xfrm>
          <a:prstGeom prst="rect">
            <a:avLst/>
          </a:prstGeom>
        </p:spPr>
      </p:pic>
      <p:sp>
        <p:nvSpPr>
          <p:cNvPr id="2" name="제목 1"/>
          <p:cNvSpPr>
            <a:spLocks noGrp="1"/>
          </p:cNvSpPr>
          <p:nvPr>
            <p:ph type="title"/>
          </p:nvPr>
        </p:nvSpPr>
        <p:spPr/>
        <p:txBody>
          <a:bodyPr/>
          <a:lstStyle/>
          <a:p>
            <a:r>
              <a:rPr lang="en-US" altLang="ko-KR" dirty="0" smtClean="0"/>
              <a:t>Bidirectional Recurrent Neural Networks(RNNs)</a:t>
            </a:r>
            <a:endParaRPr lang="ko-KR" altLang="en-US" dirty="0"/>
          </a:p>
        </p:txBody>
      </p:sp>
      <p:sp>
        <p:nvSpPr>
          <p:cNvPr id="3" name="슬라이드 번호 개체 틀 2"/>
          <p:cNvSpPr>
            <a:spLocks noGrp="1"/>
          </p:cNvSpPr>
          <p:nvPr>
            <p:ph type="sldNum" sz="quarter" idx="12"/>
          </p:nvPr>
        </p:nvSpPr>
        <p:spPr/>
        <p:txBody>
          <a:bodyPr/>
          <a:lstStyle/>
          <a:p>
            <a:fld id="{8E080A91-8C66-4AE5-8E27-69FF7A7CB2E0}" type="slidenum">
              <a:rPr lang="ko-KR" altLang="en-US" smtClean="0"/>
              <a:t>4</a:t>
            </a:fld>
            <a:endParaRPr lang="ko-KR" altLang="en-US"/>
          </a:p>
        </p:txBody>
      </p:sp>
      <p:sp>
        <p:nvSpPr>
          <p:cNvPr id="4" name="내용 개체 틀 3"/>
          <p:cNvSpPr>
            <a:spLocks noGrp="1"/>
          </p:cNvSpPr>
          <p:nvPr>
            <p:ph sz="quarter" idx="13"/>
          </p:nvPr>
        </p:nvSpPr>
        <p:spPr/>
        <p:txBody>
          <a:bodyPr/>
          <a:lstStyle/>
          <a:p>
            <a:r>
              <a:rPr lang="en-US" altLang="ko-KR" dirty="0" smtClean="0"/>
              <a:t>Source: </a:t>
            </a:r>
            <a:r>
              <a:rPr lang="ko-KR" altLang="en-US" dirty="0" smtClean="0"/>
              <a:t>패스트캠퍼스 </a:t>
            </a:r>
            <a:r>
              <a:rPr lang="ko-KR" altLang="en-US" dirty="0" err="1" smtClean="0"/>
              <a:t>딥러닝</a:t>
            </a:r>
            <a:r>
              <a:rPr lang="en-US" altLang="ko-KR" dirty="0" smtClean="0"/>
              <a:t>-</a:t>
            </a:r>
            <a:r>
              <a:rPr lang="ko-KR" altLang="en-US" dirty="0" smtClean="0"/>
              <a:t>영상인식 강의자료 </a:t>
            </a:r>
            <a:r>
              <a:rPr lang="en-US" altLang="ko-KR" dirty="0" smtClean="0"/>
              <a:t>by Solaris</a:t>
            </a:r>
            <a:endParaRPr lang="ko-KR" altLang="en-US" dirty="0"/>
          </a:p>
        </p:txBody>
      </p:sp>
      <p:pic>
        <p:nvPicPr>
          <p:cNvPr id="6" name="그림 5"/>
          <p:cNvPicPr>
            <a:picLocks noChangeAspect="1"/>
          </p:cNvPicPr>
          <p:nvPr/>
        </p:nvPicPr>
        <p:blipFill>
          <a:blip r:embed="rId3"/>
          <a:stretch>
            <a:fillRect/>
          </a:stretch>
        </p:blipFill>
        <p:spPr>
          <a:xfrm>
            <a:off x="152400" y="2930410"/>
            <a:ext cx="4630860" cy="2035046"/>
          </a:xfrm>
          <a:prstGeom prst="rect">
            <a:avLst/>
          </a:prstGeom>
        </p:spPr>
      </p:pic>
      <p:sp>
        <p:nvSpPr>
          <p:cNvPr id="7" name="TextBox 6"/>
          <p:cNvSpPr txBox="1"/>
          <p:nvPr/>
        </p:nvSpPr>
        <p:spPr>
          <a:xfrm>
            <a:off x="1520190" y="5014346"/>
            <a:ext cx="3166110" cy="369332"/>
          </a:xfrm>
          <a:prstGeom prst="rect">
            <a:avLst/>
          </a:prstGeom>
          <a:noFill/>
        </p:spPr>
        <p:txBody>
          <a:bodyPr wrap="square" rtlCol="0">
            <a:spAutoFit/>
          </a:bodyPr>
          <a:lstStyle/>
          <a:p>
            <a:r>
              <a:rPr lang="en-US" altLang="ko-KR" dirty="0" smtClean="0"/>
              <a:t>Unfolded Representation</a:t>
            </a:r>
            <a:endParaRPr lang="ko-KR" altLang="en-US" dirty="0"/>
          </a:p>
        </p:txBody>
      </p:sp>
    </p:spTree>
    <p:extLst>
      <p:ext uri="{BB962C8B-B14F-4D97-AF65-F5344CB8AC3E}">
        <p14:creationId xmlns:p14="http://schemas.microsoft.com/office/powerpoint/2010/main" val="1348988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Bidirectional RNNs – training(1)</a:t>
            </a:r>
            <a:endParaRPr lang="ko-KR" altLang="en-US" dirty="0"/>
          </a:p>
        </p:txBody>
      </p:sp>
      <p:sp>
        <p:nvSpPr>
          <p:cNvPr id="3" name="슬라이드 번호 개체 틀 2"/>
          <p:cNvSpPr>
            <a:spLocks noGrp="1"/>
          </p:cNvSpPr>
          <p:nvPr>
            <p:ph type="sldNum" sz="quarter" idx="12"/>
          </p:nvPr>
        </p:nvSpPr>
        <p:spPr/>
        <p:txBody>
          <a:bodyPr/>
          <a:lstStyle/>
          <a:p>
            <a:fld id="{8E080A91-8C66-4AE5-8E27-69FF7A7CB2E0}" type="slidenum">
              <a:rPr lang="ko-KR" altLang="en-US" smtClean="0"/>
              <a:t>5</a:t>
            </a:fld>
            <a:endParaRPr lang="ko-KR" altLang="en-US"/>
          </a:p>
        </p:txBody>
      </p:sp>
      <p:sp>
        <p:nvSpPr>
          <p:cNvPr id="5" name="내용 개체 틀 3"/>
          <p:cNvSpPr txBox="1">
            <a:spLocks/>
          </p:cNvSpPr>
          <p:nvPr/>
        </p:nvSpPr>
        <p:spPr>
          <a:xfrm>
            <a:off x="-15784" y="6576105"/>
            <a:ext cx="8915400" cy="182563"/>
          </a:xfrm>
          <a:prstGeom prst="rect">
            <a:avLst/>
          </a:prstGeom>
        </p:spPr>
        <p:txBody>
          <a:bodyPr vert="horz" lIns="91440" tIns="45720" rIns="91440" bIns="45720" rtlCol="0">
            <a:noAutofit/>
          </a:bodyPr>
          <a:lstStyle>
            <a:lvl1pPr marL="0" indent="0" algn="l" defTabSz="914400" rtl="0" eaLnBrk="1" latinLnBrk="1" hangingPunct="1">
              <a:lnSpc>
                <a:spcPct val="90000"/>
              </a:lnSpc>
              <a:spcBef>
                <a:spcPts val="1000"/>
              </a:spcBef>
              <a:buFont typeface="Arial" panose="020B0604020202020204" pitchFamily="34" charset="0"/>
              <a:buNone/>
              <a:defRPr sz="14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mtClean="0"/>
              <a:t>Source: Bidirectional Recurrent Neural Network, M. Schuster, K. K. Paliwal, 1997</a:t>
            </a:r>
            <a:endParaRPr lang="ko-KR" altLang="en-US" dirty="0"/>
          </a:p>
        </p:txBody>
      </p:sp>
      <p:sp>
        <p:nvSpPr>
          <p:cNvPr id="6" name="TextBox 5"/>
          <p:cNvSpPr txBox="1"/>
          <p:nvPr/>
        </p:nvSpPr>
        <p:spPr>
          <a:xfrm>
            <a:off x="171449" y="1628930"/>
            <a:ext cx="8571717" cy="3293209"/>
          </a:xfrm>
          <a:prstGeom prst="rect">
            <a:avLst/>
          </a:prstGeom>
          <a:noFill/>
        </p:spPr>
        <p:txBody>
          <a:bodyPr wrap="square" rtlCol="0">
            <a:spAutoFit/>
          </a:bodyPr>
          <a:lstStyle/>
          <a:p>
            <a:r>
              <a:rPr lang="en-US" altLang="ko-KR" sz="1600" dirty="0" smtClean="0"/>
              <a:t>1) Forward pass</a:t>
            </a:r>
          </a:p>
          <a:p>
            <a:pPr marL="800100" lvl="1" indent="-342900">
              <a:buFont typeface="+mj-ea"/>
              <a:buAutoNum type="circleNumDbPlain"/>
            </a:pPr>
            <a:r>
              <a:rPr lang="en-US" altLang="ko-KR" sz="1600" dirty="0"/>
              <a:t>p</a:t>
            </a:r>
            <a:r>
              <a:rPr lang="en-US" altLang="ko-KR" sz="1600" dirty="0" smtClean="0"/>
              <a:t>ositive direction</a:t>
            </a:r>
            <a:r>
              <a:rPr lang="ko-KR" altLang="en-US" sz="1600" dirty="0" smtClean="0"/>
              <a:t>에 대해서 </a:t>
            </a:r>
            <a:r>
              <a:rPr lang="en-US" altLang="ko-KR" sz="1600" dirty="0" smtClean="0"/>
              <a:t>forward pass </a:t>
            </a:r>
            <a:r>
              <a:rPr lang="ko-KR" altLang="en-US" sz="1600" dirty="0" smtClean="0"/>
              <a:t>계산</a:t>
            </a:r>
            <a:r>
              <a:rPr lang="en-US" altLang="ko-KR" sz="1600" dirty="0" smtClean="0"/>
              <a:t>(from t=1 to t=T)</a:t>
            </a:r>
          </a:p>
          <a:p>
            <a:pPr marL="800100" lvl="1" indent="-342900">
              <a:buFont typeface="+mj-ea"/>
              <a:buAutoNum type="circleNumDbPlain"/>
            </a:pPr>
            <a:endParaRPr lang="en-US" altLang="ko-KR" sz="1600" dirty="0"/>
          </a:p>
          <a:p>
            <a:pPr marL="800100" lvl="1" indent="-342900">
              <a:buFont typeface="+mj-ea"/>
              <a:buAutoNum type="circleNumDbPlain"/>
            </a:pPr>
            <a:endParaRPr lang="en-US" altLang="ko-KR" sz="1600" dirty="0" smtClean="0"/>
          </a:p>
          <a:p>
            <a:pPr marL="800100" lvl="1" indent="-342900">
              <a:buFont typeface="+mj-ea"/>
              <a:buAutoNum type="circleNumDbPlain"/>
            </a:pPr>
            <a:endParaRPr lang="en-US" altLang="ko-KR" sz="1600" dirty="0"/>
          </a:p>
          <a:p>
            <a:pPr marL="800100" lvl="1" indent="-342900">
              <a:buFont typeface="+mj-ea"/>
              <a:buAutoNum type="circleNumDbPlain"/>
            </a:pPr>
            <a:endParaRPr lang="en-US" altLang="ko-KR" sz="1600" dirty="0" smtClean="0"/>
          </a:p>
          <a:p>
            <a:pPr marL="800100" lvl="1" indent="-342900">
              <a:buFont typeface="+mj-ea"/>
              <a:buAutoNum type="circleNumDbPlain"/>
            </a:pPr>
            <a:endParaRPr lang="en-US" altLang="ko-KR" sz="1600" dirty="0"/>
          </a:p>
          <a:p>
            <a:pPr marL="800100" lvl="1" indent="-342900">
              <a:buFont typeface="+mj-ea"/>
              <a:buAutoNum type="circleNumDbPlain"/>
            </a:pPr>
            <a:endParaRPr lang="en-US" altLang="ko-KR" sz="1600" dirty="0" smtClean="0"/>
          </a:p>
          <a:p>
            <a:pPr marL="800100" lvl="1" indent="-342900">
              <a:buFont typeface="+mj-ea"/>
              <a:buAutoNum type="circleNumDbPlain"/>
            </a:pPr>
            <a:endParaRPr lang="en-US" altLang="ko-KR" sz="1600" dirty="0"/>
          </a:p>
          <a:p>
            <a:pPr marL="800100" lvl="1" indent="-342900">
              <a:buFont typeface="+mj-ea"/>
              <a:buAutoNum type="circleNumDbPlain"/>
            </a:pPr>
            <a:endParaRPr lang="en-US" altLang="ko-KR" sz="1600" dirty="0" smtClean="0"/>
          </a:p>
          <a:p>
            <a:pPr marL="800100" lvl="1" indent="-342900">
              <a:buFont typeface="+mj-ea"/>
              <a:buAutoNum type="circleNumDbPlain"/>
            </a:pPr>
            <a:r>
              <a:rPr lang="en-US" altLang="ko-KR" sz="1600" dirty="0"/>
              <a:t> </a:t>
            </a:r>
            <a:r>
              <a:rPr lang="en-US" altLang="ko-KR" sz="1600" dirty="0" smtClean="0"/>
              <a:t>negative direction</a:t>
            </a:r>
            <a:r>
              <a:rPr lang="ko-KR" altLang="en-US" sz="1600" dirty="0" smtClean="0"/>
              <a:t>에 대해서 </a:t>
            </a:r>
            <a:r>
              <a:rPr lang="en-US" altLang="ko-KR" sz="1600" dirty="0" smtClean="0"/>
              <a:t>forward pass </a:t>
            </a:r>
            <a:r>
              <a:rPr lang="ko-KR" altLang="en-US" sz="1600" dirty="0" smtClean="0"/>
              <a:t>계산</a:t>
            </a:r>
            <a:r>
              <a:rPr lang="en-US" altLang="ko-KR" sz="1600" dirty="0" smtClean="0"/>
              <a:t>(from t=T to t=1)</a:t>
            </a:r>
          </a:p>
          <a:p>
            <a:pPr marL="800100" lvl="1" indent="-342900">
              <a:buFont typeface="+mj-ea"/>
              <a:buAutoNum type="circleNumDbPlain"/>
            </a:pPr>
            <a:endParaRPr lang="en-US" altLang="ko-KR" sz="1600" dirty="0"/>
          </a:p>
          <a:p>
            <a:pPr marL="800100" lvl="1" indent="-342900">
              <a:buFont typeface="+mj-ea"/>
              <a:buAutoNum type="circleNumDbPlain"/>
            </a:pPr>
            <a:endParaRPr lang="ko-KR" altLang="en-US" sz="1600" dirty="0"/>
          </a:p>
        </p:txBody>
      </p:sp>
      <p:pic>
        <p:nvPicPr>
          <p:cNvPr id="7" name="그림 6"/>
          <p:cNvPicPr>
            <a:picLocks noChangeAspect="1"/>
          </p:cNvPicPr>
          <p:nvPr/>
        </p:nvPicPr>
        <p:blipFill>
          <a:blip r:embed="rId2"/>
          <a:stretch>
            <a:fillRect/>
          </a:stretch>
        </p:blipFill>
        <p:spPr>
          <a:xfrm>
            <a:off x="834390" y="2258214"/>
            <a:ext cx="3926010" cy="1725297"/>
          </a:xfrm>
          <a:prstGeom prst="rect">
            <a:avLst/>
          </a:prstGeom>
        </p:spPr>
      </p:pic>
      <p:sp>
        <p:nvSpPr>
          <p:cNvPr id="8" name="직사각형 7"/>
          <p:cNvSpPr/>
          <p:nvPr/>
        </p:nvSpPr>
        <p:spPr>
          <a:xfrm>
            <a:off x="895546" y="2709469"/>
            <a:ext cx="3676454" cy="41139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 name="그림 8"/>
          <p:cNvPicPr>
            <a:picLocks noChangeAspect="1"/>
          </p:cNvPicPr>
          <p:nvPr/>
        </p:nvPicPr>
        <p:blipFill>
          <a:blip r:embed="rId3"/>
          <a:stretch>
            <a:fillRect/>
          </a:stretch>
        </p:blipFill>
        <p:spPr>
          <a:xfrm>
            <a:off x="5119035" y="2606512"/>
            <a:ext cx="3114675" cy="514350"/>
          </a:xfrm>
          <a:prstGeom prst="rect">
            <a:avLst/>
          </a:prstGeom>
        </p:spPr>
      </p:pic>
      <p:pic>
        <p:nvPicPr>
          <p:cNvPr id="10" name="그림 9"/>
          <p:cNvPicPr>
            <a:picLocks noChangeAspect="1"/>
          </p:cNvPicPr>
          <p:nvPr/>
        </p:nvPicPr>
        <p:blipFill>
          <a:blip r:embed="rId2"/>
          <a:stretch>
            <a:fillRect/>
          </a:stretch>
        </p:blipFill>
        <p:spPr>
          <a:xfrm>
            <a:off x="834390" y="4470884"/>
            <a:ext cx="3926010" cy="1725297"/>
          </a:xfrm>
          <a:prstGeom prst="rect">
            <a:avLst/>
          </a:prstGeom>
        </p:spPr>
      </p:pic>
      <p:sp>
        <p:nvSpPr>
          <p:cNvPr id="11" name="직사각형 10"/>
          <p:cNvSpPr/>
          <p:nvPr/>
        </p:nvSpPr>
        <p:spPr>
          <a:xfrm>
            <a:off x="895546" y="5297919"/>
            <a:ext cx="3676454" cy="41139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그림 11"/>
          <p:cNvPicPr>
            <a:picLocks noChangeAspect="1"/>
          </p:cNvPicPr>
          <p:nvPr/>
        </p:nvPicPr>
        <p:blipFill>
          <a:blip r:embed="rId4"/>
          <a:stretch>
            <a:fillRect/>
          </a:stretch>
        </p:blipFill>
        <p:spPr>
          <a:xfrm>
            <a:off x="5218258" y="4926788"/>
            <a:ext cx="3067050" cy="466725"/>
          </a:xfrm>
          <a:prstGeom prst="rect">
            <a:avLst/>
          </a:prstGeom>
        </p:spPr>
      </p:pic>
    </p:spTree>
    <p:extLst>
      <p:ext uri="{BB962C8B-B14F-4D97-AF65-F5344CB8AC3E}">
        <p14:creationId xmlns:p14="http://schemas.microsoft.com/office/powerpoint/2010/main" val="3255134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Bidirectional RNNs – training(2)</a:t>
            </a:r>
            <a:endParaRPr lang="ko-KR" altLang="en-US" dirty="0"/>
          </a:p>
        </p:txBody>
      </p:sp>
      <p:sp>
        <p:nvSpPr>
          <p:cNvPr id="3" name="슬라이드 번호 개체 틀 2"/>
          <p:cNvSpPr>
            <a:spLocks noGrp="1"/>
          </p:cNvSpPr>
          <p:nvPr>
            <p:ph type="sldNum" sz="quarter" idx="12"/>
          </p:nvPr>
        </p:nvSpPr>
        <p:spPr/>
        <p:txBody>
          <a:bodyPr/>
          <a:lstStyle/>
          <a:p>
            <a:fld id="{8E080A91-8C66-4AE5-8E27-69FF7A7CB2E0}" type="slidenum">
              <a:rPr lang="ko-KR" altLang="en-US" smtClean="0"/>
              <a:t>6</a:t>
            </a:fld>
            <a:endParaRPr lang="ko-KR" altLang="en-US"/>
          </a:p>
        </p:txBody>
      </p:sp>
      <p:sp>
        <p:nvSpPr>
          <p:cNvPr id="5" name="내용 개체 틀 3"/>
          <p:cNvSpPr txBox="1">
            <a:spLocks/>
          </p:cNvSpPr>
          <p:nvPr/>
        </p:nvSpPr>
        <p:spPr>
          <a:xfrm>
            <a:off x="-15784" y="6576105"/>
            <a:ext cx="8915400" cy="182563"/>
          </a:xfrm>
          <a:prstGeom prst="rect">
            <a:avLst/>
          </a:prstGeom>
        </p:spPr>
        <p:txBody>
          <a:bodyPr vert="horz" lIns="91440" tIns="45720" rIns="91440" bIns="45720" rtlCol="0">
            <a:noAutofit/>
          </a:bodyPr>
          <a:lstStyle>
            <a:lvl1pPr marL="0" indent="0" algn="l" defTabSz="914400" rtl="0" eaLnBrk="1" latinLnBrk="1" hangingPunct="1">
              <a:lnSpc>
                <a:spcPct val="90000"/>
              </a:lnSpc>
              <a:spcBef>
                <a:spcPts val="1000"/>
              </a:spcBef>
              <a:buFont typeface="Arial" panose="020B0604020202020204" pitchFamily="34" charset="0"/>
              <a:buNone/>
              <a:defRPr sz="14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mtClean="0"/>
              <a:t>Source: Bidirectional Recurrent Neural Network, M. Schuster, K. K. Paliwal, 1997</a:t>
            </a:r>
            <a:endParaRPr lang="ko-KR" altLang="en-US" dirty="0"/>
          </a:p>
        </p:txBody>
      </p:sp>
      <p:sp>
        <p:nvSpPr>
          <p:cNvPr id="6" name="TextBox 5"/>
          <p:cNvSpPr txBox="1"/>
          <p:nvPr/>
        </p:nvSpPr>
        <p:spPr>
          <a:xfrm>
            <a:off x="171449" y="1628930"/>
            <a:ext cx="8571717" cy="4801314"/>
          </a:xfrm>
          <a:prstGeom prst="rect">
            <a:avLst/>
          </a:prstGeom>
          <a:noFill/>
        </p:spPr>
        <p:txBody>
          <a:bodyPr wrap="square" rtlCol="0">
            <a:spAutoFit/>
          </a:bodyPr>
          <a:lstStyle/>
          <a:p>
            <a:r>
              <a:rPr lang="en-US" altLang="ko-KR" sz="1600" dirty="0" smtClean="0"/>
              <a:t>1) Forward pass</a:t>
            </a:r>
          </a:p>
          <a:p>
            <a:pPr marL="800100" lvl="1" indent="-342900">
              <a:buFont typeface="+mj-ea"/>
              <a:buAutoNum type="circleNumDbPlain" startAt="3"/>
            </a:pPr>
            <a:r>
              <a:rPr lang="en-US" altLang="ko-KR" sz="1600" dirty="0" smtClean="0"/>
              <a:t>Output neuron</a:t>
            </a:r>
            <a:r>
              <a:rPr lang="ko-KR" altLang="en-US" sz="1600" dirty="0" smtClean="0"/>
              <a:t>에 대해 계산</a:t>
            </a:r>
            <a:endParaRPr lang="en-US" altLang="ko-KR" sz="1600" dirty="0" smtClean="0"/>
          </a:p>
          <a:p>
            <a:pPr marL="800100" lvl="1" indent="-342900">
              <a:buFont typeface="+mj-ea"/>
              <a:buAutoNum type="circleNumDbPlain" startAt="3"/>
            </a:pPr>
            <a:endParaRPr lang="en-US" altLang="ko-KR" sz="1600" dirty="0"/>
          </a:p>
          <a:p>
            <a:pPr marL="800100" lvl="1" indent="-342900">
              <a:buFont typeface="+mj-ea"/>
              <a:buAutoNum type="circleNumDbPlain" startAt="3"/>
            </a:pPr>
            <a:endParaRPr lang="en-US" altLang="ko-KR" sz="1600" dirty="0" smtClean="0"/>
          </a:p>
          <a:p>
            <a:pPr marL="800100" lvl="1" indent="-342900">
              <a:buFont typeface="+mj-ea"/>
              <a:buAutoNum type="circleNumDbPlain" startAt="3"/>
            </a:pPr>
            <a:endParaRPr lang="en-US" altLang="ko-KR" sz="1600" dirty="0"/>
          </a:p>
          <a:p>
            <a:pPr marL="800100" lvl="1" indent="-342900">
              <a:buFont typeface="+mj-ea"/>
              <a:buAutoNum type="circleNumDbPlain" startAt="3"/>
            </a:pPr>
            <a:endParaRPr lang="en-US" altLang="ko-KR" sz="1600" dirty="0" smtClean="0"/>
          </a:p>
          <a:p>
            <a:pPr marL="800100" lvl="1" indent="-342900">
              <a:buFont typeface="+mj-ea"/>
              <a:buAutoNum type="circleNumDbPlain" startAt="3"/>
            </a:pPr>
            <a:endParaRPr lang="en-US" altLang="ko-KR" sz="1600" dirty="0"/>
          </a:p>
          <a:p>
            <a:pPr marL="800100" lvl="1" indent="-342900">
              <a:buFont typeface="+mj-ea"/>
              <a:buAutoNum type="circleNumDbPlain" startAt="3"/>
            </a:pPr>
            <a:endParaRPr lang="en-US" altLang="ko-KR" sz="1600" dirty="0" smtClean="0"/>
          </a:p>
          <a:p>
            <a:pPr lvl="1"/>
            <a:endParaRPr lang="en-US" altLang="ko-KR" sz="1600" dirty="0" smtClean="0"/>
          </a:p>
          <a:p>
            <a:pPr lvl="1"/>
            <a:endParaRPr lang="en-US" altLang="ko-KR" sz="1600" dirty="0"/>
          </a:p>
          <a:p>
            <a:r>
              <a:rPr lang="en-US" altLang="ko-KR" sz="1600" dirty="0" smtClean="0"/>
              <a:t>2)Backward pass ( Calculate gradient of each node through </a:t>
            </a:r>
            <a:r>
              <a:rPr lang="en-US" altLang="ko-KR" sz="1600" b="1" dirty="0" smtClean="0"/>
              <a:t>BPTT</a:t>
            </a:r>
            <a:r>
              <a:rPr lang="en-US" altLang="ko-KR" sz="1600" dirty="0" smtClean="0"/>
              <a:t>)</a:t>
            </a:r>
          </a:p>
          <a:p>
            <a:pPr marL="800100" lvl="1" indent="-342900">
              <a:buFont typeface="+mj-ea"/>
              <a:buAutoNum type="circleNumDbPlain" startAt="4"/>
            </a:pPr>
            <a:r>
              <a:rPr lang="en-US" altLang="ko-KR" sz="1600" dirty="0" smtClean="0"/>
              <a:t>Calculate gradients for output neurons</a:t>
            </a:r>
          </a:p>
          <a:p>
            <a:pPr marL="800100" lvl="1" indent="-342900">
              <a:buFont typeface="+mj-ea"/>
              <a:buAutoNum type="circleNumDbPlain" startAt="4"/>
            </a:pPr>
            <a:r>
              <a:rPr lang="en-US" altLang="ko-KR" sz="1600" dirty="0" smtClean="0"/>
              <a:t>Calculate gradients for positive direction states neuron(from t=1 to t=T)</a:t>
            </a:r>
          </a:p>
          <a:p>
            <a:pPr marL="800100" lvl="1" indent="-342900">
              <a:buFont typeface="+mj-ea"/>
              <a:buAutoNum type="circleNumDbPlain" startAt="4"/>
            </a:pPr>
            <a:r>
              <a:rPr lang="en-US" altLang="ko-KR" sz="1600" dirty="0" smtClean="0"/>
              <a:t>Calculate gradients for negative direction states neuron(from t=T to t=1)</a:t>
            </a:r>
          </a:p>
          <a:p>
            <a:pPr marL="800100" lvl="1" indent="-342900">
              <a:buFont typeface="+mj-ea"/>
              <a:buAutoNum type="circleNumDbPlain" startAt="4"/>
            </a:pPr>
            <a:endParaRPr lang="en-US" altLang="ko-KR" sz="1600" dirty="0"/>
          </a:p>
          <a:p>
            <a:pPr marL="800100" lvl="1" indent="-342900">
              <a:buFont typeface="+mj-ea"/>
              <a:buAutoNum type="circleNumDbPlain" startAt="4"/>
            </a:pPr>
            <a:endParaRPr lang="en-US" altLang="ko-KR" sz="1600" dirty="0" smtClean="0"/>
          </a:p>
          <a:p>
            <a:pPr marL="800100" lvl="1" indent="-342900">
              <a:buFont typeface="+mj-ea"/>
              <a:buAutoNum type="circleNumDbPlain" startAt="4"/>
            </a:pPr>
            <a:r>
              <a:rPr lang="en-US" altLang="ko-KR" i="1" u="sng" dirty="0" smtClean="0"/>
              <a:t>UPDATE WEIGHTS!!!!!!!!</a:t>
            </a:r>
            <a:endParaRPr lang="en-US" altLang="ko-KR" sz="1600" i="1" u="sng" dirty="0" smtClean="0"/>
          </a:p>
          <a:p>
            <a:pPr marL="800100" lvl="1" indent="-342900">
              <a:buFont typeface="+mj-ea"/>
              <a:buAutoNum type="circleNumDbPlain" startAt="3"/>
            </a:pPr>
            <a:endParaRPr lang="en-US" altLang="ko-KR" sz="1600" dirty="0"/>
          </a:p>
          <a:p>
            <a:pPr marL="800100" lvl="1" indent="-342900">
              <a:buFont typeface="+mj-ea"/>
              <a:buAutoNum type="circleNumDbPlain" startAt="3"/>
            </a:pPr>
            <a:endParaRPr lang="ko-KR" altLang="en-US" sz="1600" dirty="0"/>
          </a:p>
        </p:txBody>
      </p:sp>
      <p:pic>
        <p:nvPicPr>
          <p:cNvPr id="7" name="그림 6"/>
          <p:cNvPicPr>
            <a:picLocks noChangeAspect="1"/>
          </p:cNvPicPr>
          <p:nvPr/>
        </p:nvPicPr>
        <p:blipFill>
          <a:blip r:embed="rId2"/>
          <a:stretch>
            <a:fillRect/>
          </a:stretch>
        </p:blipFill>
        <p:spPr>
          <a:xfrm>
            <a:off x="834390" y="2258214"/>
            <a:ext cx="3926010" cy="1725297"/>
          </a:xfrm>
          <a:prstGeom prst="rect">
            <a:avLst/>
          </a:prstGeom>
        </p:spPr>
      </p:pic>
      <p:sp>
        <p:nvSpPr>
          <p:cNvPr id="8" name="직사각형 7"/>
          <p:cNvSpPr/>
          <p:nvPr/>
        </p:nvSpPr>
        <p:spPr>
          <a:xfrm>
            <a:off x="895546" y="2296111"/>
            <a:ext cx="3676454" cy="41139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p:cNvPicPr>
            <a:picLocks noChangeAspect="1"/>
          </p:cNvPicPr>
          <p:nvPr/>
        </p:nvPicPr>
        <p:blipFill>
          <a:blip r:embed="rId3"/>
          <a:stretch>
            <a:fillRect/>
          </a:stretch>
        </p:blipFill>
        <p:spPr>
          <a:xfrm>
            <a:off x="5553075" y="2746966"/>
            <a:ext cx="2562225" cy="466725"/>
          </a:xfrm>
          <a:prstGeom prst="rect">
            <a:avLst/>
          </a:prstGeom>
        </p:spPr>
      </p:pic>
    </p:spTree>
    <p:extLst>
      <p:ext uri="{BB962C8B-B14F-4D97-AF65-F5344CB8AC3E}">
        <p14:creationId xmlns:p14="http://schemas.microsoft.com/office/powerpoint/2010/main" val="4056264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The Main Two Problems in RNN</a:t>
            </a:r>
            <a:endParaRPr lang="ko-KR" altLang="en-US" dirty="0"/>
          </a:p>
        </p:txBody>
      </p:sp>
      <p:sp>
        <p:nvSpPr>
          <p:cNvPr id="3" name="슬라이드 번호 개체 틀 2"/>
          <p:cNvSpPr>
            <a:spLocks noGrp="1"/>
          </p:cNvSpPr>
          <p:nvPr>
            <p:ph type="sldNum" sz="quarter" idx="12"/>
          </p:nvPr>
        </p:nvSpPr>
        <p:spPr/>
        <p:txBody>
          <a:bodyPr/>
          <a:lstStyle/>
          <a:p>
            <a:fld id="{8E080A91-8C66-4AE5-8E27-69FF7A7CB2E0}" type="slidenum">
              <a:rPr lang="ko-KR" altLang="en-US" smtClean="0"/>
              <a:t>7</a:t>
            </a:fld>
            <a:endParaRPr lang="ko-KR" altLang="en-US"/>
          </a:p>
        </p:txBody>
      </p:sp>
      <p:sp>
        <p:nvSpPr>
          <p:cNvPr id="5" name="TextBox 4"/>
          <p:cNvSpPr txBox="1"/>
          <p:nvPr/>
        </p:nvSpPr>
        <p:spPr>
          <a:xfrm>
            <a:off x="1730828" y="2179418"/>
            <a:ext cx="6384472" cy="1077218"/>
          </a:xfrm>
          <a:prstGeom prst="rect">
            <a:avLst/>
          </a:prstGeom>
          <a:noFill/>
        </p:spPr>
        <p:txBody>
          <a:bodyPr wrap="square" rtlCol="0">
            <a:spAutoFit/>
          </a:bodyPr>
          <a:lstStyle/>
          <a:p>
            <a:pPr marL="342900" indent="-342900">
              <a:buFont typeface="+mj-ea"/>
              <a:buAutoNum type="circleNumDbPlain"/>
            </a:pPr>
            <a:r>
              <a:rPr lang="en-US" altLang="ko-KR" sz="3200" b="1" dirty="0" smtClean="0"/>
              <a:t> Exploding gradient problem</a:t>
            </a:r>
          </a:p>
          <a:p>
            <a:pPr marL="514350" indent="-514350">
              <a:buFont typeface="+mj-ea"/>
              <a:buAutoNum type="circleNumDbPlain"/>
            </a:pPr>
            <a:r>
              <a:rPr lang="en-US" altLang="ko-KR" sz="3200" b="1" dirty="0" smtClean="0"/>
              <a:t>Vanishing gradient problem</a:t>
            </a:r>
            <a:endParaRPr lang="ko-KR" altLang="en-US" sz="3200" b="1" dirty="0"/>
          </a:p>
        </p:txBody>
      </p:sp>
      <p:pic>
        <p:nvPicPr>
          <p:cNvPr id="6" name="그림 5"/>
          <p:cNvPicPr>
            <a:picLocks noChangeAspect="1"/>
          </p:cNvPicPr>
          <p:nvPr/>
        </p:nvPicPr>
        <p:blipFill>
          <a:blip r:embed="rId2"/>
          <a:stretch>
            <a:fillRect/>
          </a:stretch>
        </p:blipFill>
        <p:spPr>
          <a:xfrm>
            <a:off x="2270958" y="3493120"/>
            <a:ext cx="4602084" cy="2658234"/>
          </a:xfrm>
          <a:prstGeom prst="rect">
            <a:avLst/>
          </a:prstGeom>
        </p:spPr>
      </p:pic>
      <p:sp>
        <p:nvSpPr>
          <p:cNvPr id="7" name="내용 개체 틀 3"/>
          <p:cNvSpPr>
            <a:spLocks noGrp="1"/>
          </p:cNvSpPr>
          <p:nvPr>
            <p:ph sz="quarter" idx="13"/>
          </p:nvPr>
        </p:nvSpPr>
        <p:spPr>
          <a:xfrm>
            <a:off x="0" y="6608763"/>
            <a:ext cx="8915400" cy="182563"/>
          </a:xfrm>
        </p:spPr>
        <p:txBody>
          <a:bodyPr/>
          <a:lstStyle/>
          <a:p>
            <a:r>
              <a:rPr lang="en-US" altLang="ko-KR" dirty="0" smtClean="0"/>
              <a:t>Source: </a:t>
            </a:r>
            <a:r>
              <a:rPr lang="ko-KR" altLang="en-US" dirty="0" err="1" smtClean="0"/>
              <a:t>패스트</a:t>
            </a:r>
            <a:r>
              <a:rPr lang="ko-KR" altLang="en-US" dirty="0" smtClean="0"/>
              <a:t> 캠퍼스 </a:t>
            </a:r>
            <a:r>
              <a:rPr lang="ko-KR" altLang="en-US" dirty="0" err="1" smtClean="0"/>
              <a:t>딥러닝</a:t>
            </a:r>
            <a:r>
              <a:rPr lang="en-US" altLang="ko-KR" dirty="0" smtClean="0"/>
              <a:t>-</a:t>
            </a:r>
            <a:r>
              <a:rPr lang="ko-KR" altLang="en-US" dirty="0" smtClean="0"/>
              <a:t>영상인식 강의자료 </a:t>
            </a:r>
            <a:r>
              <a:rPr lang="en-US" altLang="ko-KR" dirty="0" smtClean="0"/>
              <a:t>by Solaris</a:t>
            </a:r>
            <a:endParaRPr lang="ko-KR" altLang="en-US" dirty="0"/>
          </a:p>
        </p:txBody>
      </p:sp>
    </p:spTree>
    <p:extLst>
      <p:ext uri="{BB962C8B-B14F-4D97-AF65-F5344CB8AC3E}">
        <p14:creationId xmlns:p14="http://schemas.microsoft.com/office/powerpoint/2010/main" val="4255706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Exploding Gradient Problem</a:t>
            </a:r>
            <a:endParaRPr lang="ko-KR" altLang="en-US" dirty="0"/>
          </a:p>
        </p:txBody>
      </p:sp>
      <p:sp>
        <p:nvSpPr>
          <p:cNvPr id="3" name="슬라이드 번호 개체 틀 2"/>
          <p:cNvSpPr>
            <a:spLocks noGrp="1"/>
          </p:cNvSpPr>
          <p:nvPr>
            <p:ph type="sldNum" sz="quarter" idx="12"/>
          </p:nvPr>
        </p:nvSpPr>
        <p:spPr/>
        <p:txBody>
          <a:bodyPr/>
          <a:lstStyle/>
          <a:p>
            <a:fld id="{8E080A91-8C66-4AE5-8E27-69FF7A7CB2E0}" type="slidenum">
              <a:rPr lang="ko-KR" altLang="en-US" smtClean="0"/>
              <a:t>8</a:t>
            </a:fld>
            <a:endParaRPr lang="ko-KR" altLang="en-US"/>
          </a:p>
        </p:txBody>
      </p:sp>
      <p:sp>
        <p:nvSpPr>
          <p:cNvPr id="4" name="내용 개체 틀 3"/>
          <p:cNvSpPr>
            <a:spLocks noGrp="1"/>
          </p:cNvSpPr>
          <p:nvPr>
            <p:ph sz="quarter" idx="13"/>
          </p:nvPr>
        </p:nvSpPr>
        <p:spPr>
          <a:xfrm>
            <a:off x="0" y="6576105"/>
            <a:ext cx="8915400" cy="182563"/>
          </a:xfrm>
        </p:spPr>
        <p:txBody>
          <a:bodyPr/>
          <a:lstStyle/>
          <a:p>
            <a:r>
              <a:rPr lang="en-US" altLang="ko-KR" dirty="0" smtClean="0"/>
              <a:t>Slide credit : </a:t>
            </a:r>
            <a:r>
              <a:rPr lang="en-US" altLang="ko-KR" dirty="0" err="1" smtClean="0"/>
              <a:t>cousera</a:t>
            </a:r>
            <a:r>
              <a:rPr lang="en-US" altLang="ko-KR" dirty="0" smtClean="0"/>
              <a:t>, deeplearning.ai, Andrew Ng.</a:t>
            </a:r>
            <a:endParaRPr lang="ko-KR" altLang="en-US" dirty="0"/>
          </a:p>
        </p:txBody>
      </p:sp>
      <p:pic>
        <p:nvPicPr>
          <p:cNvPr id="6" name="그림 5"/>
          <p:cNvPicPr>
            <a:picLocks noChangeAspect="1"/>
          </p:cNvPicPr>
          <p:nvPr/>
        </p:nvPicPr>
        <p:blipFill>
          <a:blip r:embed="rId2"/>
          <a:stretch>
            <a:fillRect/>
          </a:stretch>
        </p:blipFill>
        <p:spPr>
          <a:xfrm>
            <a:off x="114300" y="1476056"/>
            <a:ext cx="8915400" cy="5014912"/>
          </a:xfrm>
          <a:prstGeom prst="rect">
            <a:avLst/>
          </a:prstGeom>
        </p:spPr>
      </p:pic>
    </p:spTree>
    <p:extLst>
      <p:ext uri="{BB962C8B-B14F-4D97-AF65-F5344CB8AC3E}">
        <p14:creationId xmlns:p14="http://schemas.microsoft.com/office/powerpoint/2010/main" val="3297196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Vanishing Gradient Problem</a:t>
            </a:r>
            <a:endParaRPr lang="ko-KR" altLang="en-US" dirty="0"/>
          </a:p>
        </p:txBody>
      </p:sp>
      <p:sp>
        <p:nvSpPr>
          <p:cNvPr id="3" name="슬라이드 번호 개체 틀 2"/>
          <p:cNvSpPr>
            <a:spLocks noGrp="1"/>
          </p:cNvSpPr>
          <p:nvPr>
            <p:ph type="sldNum" sz="quarter" idx="12"/>
          </p:nvPr>
        </p:nvSpPr>
        <p:spPr/>
        <p:txBody>
          <a:bodyPr/>
          <a:lstStyle/>
          <a:p>
            <a:fld id="{8E080A91-8C66-4AE5-8E27-69FF7A7CB2E0}" type="slidenum">
              <a:rPr lang="ko-KR" altLang="en-US" smtClean="0"/>
              <a:t>9</a:t>
            </a:fld>
            <a:endParaRPr lang="ko-KR" altLang="en-US"/>
          </a:p>
        </p:txBody>
      </p:sp>
      <p:sp>
        <p:nvSpPr>
          <p:cNvPr id="4" name="내용 개체 틀 3"/>
          <p:cNvSpPr>
            <a:spLocks noGrp="1"/>
          </p:cNvSpPr>
          <p:nvPr>
            <p:ph sz="quarter" idx="13"/>
          </p:nvPr>
        </p:nvSpPr>
        <p:spPr>
          <a:xfrm>
            <a:off x="0" y="6576105"/>
            <a:ext cx="8915400" cy="182563"/>
          </a:xfrm>
        </p:spPr>
        <p:txBody>
          <a:bodyPr/>
          <a:lstStyle/>
          <a:p>
            <a:r>
              <a:rPr lang="en-US" altLang="ko-KR" dirty="0" smtClean="0"/>
              <a:t>Source: </a:t>
            </a:r>
            <a:r>
              <a:rPr lang="ko-KR" altLang="en-US" dirty="0" err="1" smtClean="0"/>
              <a:t>패스트</a:t>
            </a:r>
            <a:r>
              <a:rPr lang="ko-KR" altLang="en-US" dirty="0" smtClean="0"/>
              <a:t> 캠퍼스 </a:t>
            </a:r>
            <a:r>
              <a:rPr lang="ko-KR" altLang="en-US" dirty="0" err="1" smtClean="0"/>
              <a:t>딥러닝</a:t>
            </a:r>
            <a:r>
              <a:rPr lang="en-US" altLang="ko-KR" dirty="0" smtClean="0"/>
              <a:t>-</a:t>
            </a:r>
            <a:r>
              <a:rPr lang="ko-KR" altLang="en-US" dirty="0" smtClean="0"/>
              <a:t>영상인식 강의자료 </a:t>
            </a:r>
            <a:r>
              <a:rPr lang="en-US" altLang="ko-KR" dirty="0" smtClean="0"/>
              <a:t>by Solaris</a:t>
            </a:r>
            <a:endParaRPr lang="ko-KR" altLang="en-US" dirty="0"/>
          </a:p>
        </p:txBody>
      </p:sp>
      <p:sp>
        <p:nvSpPr>
          <p:cNvPr id="5" name="TextBox 4"/>
          <p:cNvSpPr txBox="1"/>
          <p:nvPr/>
        </p:nvSpPr>
        <p:spPr>
          <a:xfrm>
            <a:off x="175364" y="1615858"/>
            <a:ext cx="8740036" cy="1477328"/>
          </a:xfrm>
          <a:prstGeom prst="rect">
            <a:avLst/>
          </a:prstGeom>
          <a:noFill/>
        </p:spPr>
        <p:txBody>
          <a:bodyPr wrap="square" rtlCol="0">
            <a:spAutoFit/>
          </a:bodyPr>
          <a:lstStyle/>
          <a:p>
            <a:pPr marL="285750" indent="-285750">
              <a:buFont typeface="Wingdings" panose="05000000000000000000" pitchFamily="2" charset="2"/>
              <a:buChar char="v"/>
            </a:pPr>
            <a:r>
              <a:rPr lang="en-US" altLang="ko-KR" dirty="0" smtClean="0"/>
              <a:t>Layer</a:t>
            </a:r>
            <a:r>
              <a:rPr lang="ko-KR" altLang="en-US" dirty="0" smtClean="0"/>
              <a:t>가 깊은 </a:t>
            </a:r>
            <a:r>
              <a:rPr lang="en-US" altLang="ko-KR" dirty="0" smtClean="0"/>
              <a:t>DNN</a:t>
            </a:r>
            <a:r>
              <a:rPr lang="ko-KR" altLang="en-US" dirty="0" smtClean="0"/>
              <a:t>의 가장 큰 문제점 중 하나가 학습을 진행 할 시</a:t>
            </a:r>
            <a:r>
              <a:rPr lang="en-US" altLang="ko-KR" dirty="0" smtClean="0"/>
              <a:t>, gradient</a:t>
            </a:r>
            <a:r>
              <a:rPr lang="ko-KR" altLang="en-US" dirty="0" smtClean="0"/>
              <a:t>계산이 앞의 </a:t>
            </a:r>
            <a:r>
              <a:rPr lang="en-US" altLang="ko-KR" dirty="0" smtClean="0"/>
              <a:t>layer</a:t>
            </a:r>
            <a:r>
              <a:rPr lang="ko-KR" altLang="en-US" dirty="0" smtClean="0"/>
              <a:t>로 갈수록 </a:t>
            </a:r>
            <a:r>
              <a:rPr lang="en-US" altLang="ko-KR" dirty="0" smtClean="0"/>
              <a:t>0</a:t>
            </a:r>
            <a:r>
              <a:rPr lang="ko-KR" altLang="en-US" dirty="0" smtClean="0"/>
              <a:t>에 가까워지기 때문에 </a:t>
            </a:r>
            <a:r>
              <a:rPr lang="en-US" altLang="ko-KR" dirty="0" smtClean="0"/>
              <a:t>weight</a:t>
            </a:r>
            <a:r>
              <a:rPr lang="ko-KR" altLang="en-US" dirty="0" smtClean="0"/>
              <a:t>의 </a:t>
            </a:r>
            <a:r>
              <a:rPr lang="en-US" altLang="ko-KR" dirty="0" smtClean="0"/>
              <a:t>update</a:t>
            </a:r>
            <a:r>
              <a:rPr lang="ko-KR" altLang="en-US" dirty="0" smtClean="0"/>
              <a:t>가 일어나지 않는다는 것이다</a:t>
            </a:r>
            <a:r>
              <a:rPr lang="en-US" altLang="ko-KR" dirty="0" smtClean="0"/>
              <a:t>.</a:t>
            </a:r>
          </a:p>
          <a:p>
            <a:pPr marL="285750" indent="-285750">
              <a:buFont typeface="Wingdings" panose="05000000000000000000" pitchFamily="2" charset="2"/>
              <a:buChar char="v"/>
            </a:pPr>
            <a:endParaRPr lang="en-US" altLang="ko-KR" dirty="0"/>
          </a:p>
          <a:p>
            <a:pPr marL="285750" indent="-285750">
              <a:buFont typeface="Wingdings" panose="05000000000000000000" pitchFamily="2" charset="2"/>
              <a:buChar char="v"/>
            </a:pPr>
            <a:r>
              <a:rPr lang="ko-KR" altLang="en-US" dirty="0" smtClean="0"/>
              <a:t>이를 </a:t>
            </a:r>
            <a:r>
              <a:rPr lang="en-US" altLang="ko-KR" dirty="0" smtClean="0"/>
              <a:t>RNN</a:t>
            </a:r>
            <a:r>
              <a:rPr lang="ko-KR" altLang="en-US" dirty="0" smtClean="0"/>
              <a:t>관점에서 </a:t>
            </a:r>
            <a:r>
              <a:rPr lang="en-US" altLang="ko-KR" dirty="0" smtClean="0"/>
              <a:t>Vanishing Gradient Problem</a:t>
            </a:r>
            <a:r>
              <a:rPr lang="ko-KR" altLang="en-US" dirty="0" smtClean="0"/>
              <a:t>을 해석하면 아래와 같다</a:t>
            </a:r>
            <a:r>
              <a:rPr lang="en-US" altLang="ko-KR" dirty="0" smtClean="0"/>
              <a:t>.</a:t>
            </a:r>
          </a:p>
        </p:txBody>
      </p:sp>
      <p:pic>
        <p:nvPicPr>
          <p:cNvPr id="6" name="그림 5"/>
          <p:cNvPicPr>
            <a:picLocks noChangeAspect="1"/>
          </p:cNvPicPr>
          <p:nvPr/>
        </p:nvPicPr>
        <p:blipFill>
          <a:blip r:embed="rId2"/>
          <a:stretch>
            <a:fillRect/>
          </a:stretch>
        </p:blipFill>
        <p:spPr>
          <a:xfrm>
            <a:off x="2254489" y="3245884"/>
            <a:ext cx="4581786" cy="2989256"/>
          </a:xfrm>
          <a:prstGeom prst="rect">
            <a:avLst/>
          </a:prstGeom>
        </p:spPr>
      </p:pic>
    </p:spTree>
    <p:extLst>
      <p:ext uri="{BB962C8B-B14F-4D97-AF65-F5344CB8AC3E}">
        <p14:creationId xmlns:p14="http://schemas.microsoft.com/office/powerpoint/2010/main" val="1148776596"/>
      </p:ext>
    </p:extLst>
  </p:cSld>
  <p:clrMapOvr>
    <a:masterClrMapping/>
  </p:clrMapOvr>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6489</TotalTime>
  <Words>900</Words>
  <Application>Microsoft Office PowerPoint</Application>
  <PresentationFormat>화면 슬라이드 쇼(4:3)</PresentationFormat>
  <Paragraphs>162</Paragraphs>
  <Slides>22</Slides>
  <Notes>0</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22</vt:i4>
      </vt:variant>
    </vt:vector>
  </HeadingPairs>
  <TitlesOfParts>
    <vt:vector size="29" baseType="lpstr">
      <vt:lpstr>맑은 고딕</vt:lpstr>
      <vt:lpstr>Arial</vt:lpstr>
      <vt:lpstr>Calibri</vt:lpstr>
      <vt:lpstr>Calibri Light</vt:lpstr>
      <vt:lpstr>Cambria Math</vt:lpstr>
      <vt:lpstr>Wingdings</vt:lpstr>
      <vt:lpstr>Office 테마</vt:lpstr>
      <vt:lpstr>딥러닝 세미나 </vt:lpstr>
      <vt:lpstr>Bidirectional Recurrent Neural Networks(RNNs)</vt:lpstr>
      <vt:lpstr>Bidirectional Recurrent Neural Networks(RNNs)의 장점</vt:lpstr>
      <vt:lpstr>Bidirectional Recurrent Neural Networks(RNNs)</vt:lpstr>
      <vt:lpstr>Bidirectional RNNs – training(1)</vt:lpstr>
      <vt:lpstr>Bidirectional RNNs – training(2)</vt:lpstr>
      <vt:lpstr>The Main Two Problems in RNN</vt:lpstr>
      <vt:lpstr>Exploding Gradient Problem</vt:lpstr>
      <vt:lpstr>Vanishing Gradient Problem</vt:lpstr>
      <vt:lpstr>Gradient Clipping을 이용한 Gradient Exploding problem 해결</vt:lpstr>
      <vt:lpstr>Gradient Clipping on Tensorflow</vt:lpstr>
      <vt:lpstr>LSTM Networks을 이용한 Vanishing Gradient Problem의 해결</vt:lpstr>
      <vt:lpstr>Long Short-term Memory(LSTM) 구조</vt:lpstr>
      <vt:lpstr>Long Short-term Memory 구성</vt:lpstr>
      <vt:lpstr>The Core Idea behind LSTMs</vt:lpstr>
      <vt:lpstr>Step-by-Step LSTM Walk Through - 1) Forget Gate</vt:lpstr>
      <vt:lpstr>Step-by-Step LSTM Walk Through - 2) Input Gate</vt:lpstr>
      <vt:lpstr>Step-by-Step LSTM Walk Through - 3) New Output (same as hidden state in RNN)</vt:lpstr>
      <vt:lpstr>Step-by-Step LSTM Walk Through - 4) Update long-term state</vt:lpstr>
      <vt:lpstr>Step-by-Step LSTM Walk Through - 5) output gate</vt:lpstr>
      <vt:lpstr>Peephole Connections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딥러닝 세미나 </dc:title>
  <dc:creator>이선화</dc:creator>
  <cp:lastModifiedBy>이선화</cp:lastModifiedBy>
  <cp:revision>125</cp:revision>
  <cp:lastPrinted>2018-02-19T02:01:38Z</cp:lastPrinted>
  <dcterms:created xsi:type="dcterms:W3CDTF">2018-01-15T03:43:01Z</dcterms:created>
  <dcterms:modified xsi:type="dcterms:W3CDTF">2018-02-22T04:39:53Z</dcterms:modified>
</cp:coreProperties>
</file>